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  <p:sldMasterId id="2147483721" r:id="rId2"/>
    <p:sldMasterId id="2147483725" r:id="rId3"/>
  </p:sldMasterIdLst>
  <p:notesMasterIdLst>
    <p:notesMasterId r:id="rId37"/>
  </p:notesMasterIdLst>
  <p:sldIdLst>
    <p:sldId id="256" r:id="rId4"/>
    <p:sldId id="257" r:id="rId5"/>
    <p:sldId id="258" r:id="rId6"/>
    <p:sldId id="259" r:id="rId7"/>
    <p:sldId id="649" r:id="rId8"/>
    <p:sldId id="656" r:id="rId9"/>
    <p:sldId id="650" r:id="rId10"/>
    <p:sldId id="651" r:id="rId11"/>
    <p:sldId id="652" r:id="rId12"/>
    <p:sldId id="653" r:id="rId13"/>
    <p:sldId id="654" r:id="rId14"/>
    <p:sldId id="655" r:id="rId15"/>
    <p:sldId id="657" r:id="rId16"/>
    <p:sldId id="658" r:id="rId17"/>
    <p:sldId id="334" r:id="rId18"/>
    <p:sldId id="373" r:id="rId19"/>
    <p:sldId id="642" r:id="rId20"/>
    <p:sldId id="647" r:id="rId21"/>
    <p:sldId id="659" r:id="rId22"/>
    <p:sldId id="336" r:id="rId23"/>
    <p:sldId id="630" r:id="rId24"/>
    <p:sldId id="631" r:id="rId25"/>
    <p:sldId id="632" r:id="rId26"/>
    <p:sldId id="633" r:id="rId27"/>
    <p:sldId id="660" r:id="rId28"/>
    <p:sldId id="634" r:id="rId29"/>
    <p:sldId id="641" r:id="rId30"/>
    <p:sldId id="643" r:id="rId31"/>
    <p:sldId id="644" r:id="rId32"/>
    <p:sldId id="645" r:id="rId33"/>
    <p:sldId id="646" r:id="rId34"/>
    <p:sldId id="321" r:id="rId35"/>
    <p:sldId id="316" r:id="rId36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85C0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3FD20-32F3-41A4-A036-7E1AAE359DF0}">
  <a:tblStyle styleId="{1F73FD20-32F3-41A4-A036-7E1AAE359DF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77990" autoAdjust="0"/>
  </p:normalViewPr>
  <p:slideViewPr>
    <p:cSldViewPr snapToGrid="0">
      <p:cViewPr varScale="1">
        <p:scale>
          <a:sx n="105" d="100"/>
          <a:sy n="105" d="100"/>
        </p:scale>
        <p:origin x="12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906" y="-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theme" Target="../theme/theme4.xml"/><Relationship Id="rId4" Type="http://schemas.openxmlformats.org/officeDocument/2006/relationships/image" Target="../media/image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3" y="8831578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8"/>
          <p:cNvGrpSpPr/>
          <p:nvPr/>
        </p:nvGrpSpPr>
        <p:grpSpPr>
          <a:xfrm>
            <a:off x="5591136" y="190608"/>
            <a:ext cx="1044424" cy="351480"/>
            <a:chOff x="2604423" y="247812"/>
            <a:chExt cx="1379963" cy="464399"/>
          </a:xfrm>
        </p:grpSpPr>
        <p:pic>
          <p:nvPicPr>
            <p:cNvPr id="9" name="Shape 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05457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61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의 해결방안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Regularization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Loss function</a:t>
            </a:r>
            <a:r>
              <a:rPr lang="ko-KR" altLang="en-US" dirty="0"/>
              <a:t>에 </a:t>
            </a:r>
            <a:r>
              <a:rPr lang="en-US" altLang="ko-KR" dirty="0"/>
              <a:t>penalty term </a:t>
            </a:r>
            <a:r>
              <a:rPr lang="ko-KR" altLang="en-US" dirty="0"/>
              <a:t>추가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모델의 </a:t>
            </a:r>
            <a:r>
              <a:rPr lang="en-US" altLang="ko-KR" dirty="0"/>
              <a:t>variance</a:t>
            </a:r>
            <a:r>
              <a:rPr lang="ko-KR" altLang="en-US" dirty="0"/>
              <a:t>를 낮춰서 </a:t>
            </a:r>
            <a:r>
              <a:rPr lang="en-US" altLang="ko-KR" dirty="0"/>
              <a:t>fitting</a:t>
            </a:r>
            <a:r>
              <a:rPr lang="ko-KR" altLang="en-US" dirty="0"/>
              <a:t>을 </a:t>
            </a:r>
            <a:r>
              <a:rPr lang="ko-KR" altLang="en-US" dirty="0" err="1"/>
              <a:t>원할하게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en-US" altLang="ko-KR"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6369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의 해결방안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Early stopping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Validation accuracy</a:t>
            </a:r>
            <a:r>
              <a:rPr lang="ko-KR" altLang="en-US" dirty="0"/>
              <a:t>가 낮아지는 지점에서 학습 중지</a:t>
            </a:r>
            <a:endParaRPr lang="en-US" altLang="ko-KR" dirty="0"/>
          </a:p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495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의 해결방안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Dropout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Network</a:t>
            </a:r>
            <a:r>
              <a:rPr lang="ko-KR" altLang="en-US" dirty="0"/>
              <a:t>의 일부를 생략하고 학습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model ensemble </a:t>
            </a:r>
            <a:r>
              <a:rPr lang="ko-KR" altLang="en-US" dirty="0">
                <a:sym typeface="Wingdings" panose="05000000000000000000" pitchFamily="2" charset="2"/>
              </a:rPr>
              <a:t>효과</a:t>
            </a:r>
            <a:endParaRPr lang="ko-KR" altLang="en-US" dirty="0"/>
          </a:p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6379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89945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0219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2942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/>
              <a:t>Data</a:t>
            </a:r>
            <a:r>
              <a:rPr lang="ko-KR" altLang="en-US" dirty="0"/>
              <a:t>의 양이 기하급수적으로 증가하는 경향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188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엄청난 양의 데이터를 다룰 수 있는 기술이 발전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많은 양의 데이터를 필요로 하는 </a:t>
            </a:r>
            <a:r>
              <a:rPr lang="ko-KR" altLang="en-US" dirty="0" err="1">
                <a:sym typeface="Wingdings" panose="05000000000000000000" pitchFamily="2" charset="2"/>
              </a:rPr>
              <a:t>딥러닝의</a:t>
            </a:r>
            <a:r>
              <a:rPr lang="ko-KR" altLang="en-US" dirty="0">
                <a:sym typeface="Wingdings" panose="05000000000000000000" pitchFamily="2" charset="2"/>
              </a:rPr>
              <a:t> 발전이 시작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895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/>
              <a:t>Dog &amp; cat classification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83540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8514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 = Developers, Data Scientist, Engineers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Problems = Self-driving cars, healthcare issues like cancer detection, consumer services and robotics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 / Deep Learning = training, optimizing and deploying deep neural networks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8752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19583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sz="1100" b="0" i="0" u="none" strike="noStrike" cap="none" dirty="0">
                <a:solidFill>
                  <a:schemeClr val="dk1"/>
                </a:solidFill>
                <a:effectLst/>
                <a:latin typeface="Trebuchet MS"/>
                <a:ea typeface="Trebuchet MS"/>
                <a:cs typeface="Trebuchet MS"/>
                <a:sym typeface="Trebuchet MS"/>
              </a:rPr>
              <a:t>딥러닝 모델의 구조</a:t>
            </a:r>
            <a:endParaRPr lang="en-US" altLang="ko-KR" sz="1100" b="0" i="0" u="none" strike="noStrike" cap="none" dirty="0">
              <a:solidFill>
                <a:schemeClr val="dk1"/>
              </a:solidFill>
              <a:effectLst/>
              <a:latin typeface="Trebuchet MS"/>
              <a:ea typeface="Trebuchet MS"/>
              <a:cs typeface="Trebuchet MS"/>
              <a:sym typeface="Trebuchet MS"/>
            </a:endParaRPr>
          </a:p>
          <a:p>
            <a:pPr lvl="1">
              <a:spcBef>
                <a:spcPts val="0"/>
              </a:spcBef>
              <a:buFontTx/>
              <a:buChar char="-"/>
            </a:pPr>
            <a:r>
              <a:rPr lang="ko-KR" altLang="en-US" dirty="0"/>
              <a:t>네트워크가 입력에 대한 결과를 도출하면</a:t>
            </a:r>
            <a:endParaRPr lang="en-US" altLang="ko-KR" dirty="0"/>
          </a:p>
          <a:p>
            <a:pPr lvl="1">
              <a:spcBef>
                <a:spcPts val="0"/>
              </a:spcBef>
              <a:buFontTx/>
              <a:buChar char="-"/>
            </a:pPr>
            <a:r>
              <a:rPr lang="ko-KR" altLang="en-US" dirty="0"/>
              <a:t>결과에 대한 에러를 네트워크에 반영</a:t>
            </a:r>
            <a:endParaRPr lang="en-US" altLang="ko-KR" dirty="0"/>
          </a:p>
          <a:p>
            <a:pPr lvl="1">
              <a:spcBef>
                <a:spcPts val="0"/>
              </a:spcBef>
              <a:buFontTx/>
              <a:buChar char="-"/>
            </a:pPr>
            <a:r>
              <a:rPr lang="ko-KR" altLang="en-US" dirty="0"/>
              <a:t>추후에 정답을 맞출 수 있도록 학습 진행</a:t>
            </a:r>
            <a:endParaRPr lang="en-US" altLang="ko-KR"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14085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0751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3000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60414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94015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591440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Transfer learning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문제를 해결하기 위한 모델을 학습할 때 데이터가 부족한 경우가 많음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다른 사람들이 미리 학습한 모델을 사용하는 경우가 있음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endParaRPr lang="en-US" altLang="ko-KR" dirty="0"/>
          </a:p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종류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Pretrained Convnet</a:t>
            </a:r>
            <a:r>
              <a:rPr lang="ko-KR" altLang="en-US" dirty="0"/>
              <a:t>을 </a:t>
            </a:r>
            <a:r>
              <a:rPr lang="en-US" altLang="ko-KR" dirty="0"/>
              <a:t>feature extractor</a:t>
            </a:r>
            <a:r>
              <a:rPr lang="ko-KR" altLang="en-US" dirty="0"/>
              <a:t>로 이용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 err="1"/>
              <a:t>ConvNet</a:t>
            </a:r>
            <a:r>
              <a:rPr lang="ko-KR" altLang="en-US" dirty="0"/>
              <a:t>을 </a:t>
            </a:r>
            <a:r>
              <a:rPr lang="en-US" altLang="ko-KR" dirty="0"/>
              <a:t>fine tuning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Pretrained </a:t>
            </a:r>
            <a:r>
              <a:rPr lang="en-US" dirty="0" err="1"/>
              <a:t>ConvNet</a:t>
            </a:r>
            <a:r>
              <a:rPr lang="en-US" dirty="0"/>
              <a:t> </a:t>
            </a:r>
            <a:r>
              <a:rPr lang="ko-KR" altLang="en-US" dirty="0"/>
              <a:t>그대로 이용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8232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종류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Pretrained Convnet</a:t>
            </a:r>
            <a:r>
              <a:rPr lang="ko-KR" altLang="en-US" dirty="0"/>
              <a:t>을 </a:t>
            </a:r>
            <a:r>
              <a:rPr lang="en-US" altLang="ko-KR" dirty="0"/>
              <a:t>feature extractor</a:t>
            </a:r>
            <a:r>
              <a:rPr lang="ko-KR" altLang="en-US" dirty="0"/>
              <a:t>로 이용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Pretrained convnet</a:t>
            </a:r>
            <a:r>
              <a:rPr lang="ko-KR" altLang="en-US" dirty="0"/>
              <a:t>의 마지막 </a:t>
            </a:r>
            <a:r>
              <a:rPr lang="en-US" altLang="ko-KR" dirty="0"/>
              <a:t>fc </a:t>
            </a:r>
            <a:r>
              <a:rPr lang="ko-KR" altLang="en-US" dirty="0"/>
              <a:t>제거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Fc</a:t>
            </a:r>
            <a:r>
              <a:rPr lang="ko-KR" altLang="en-US" dirty="0"/>
              <a:t>가 제거된 </a:t>
            </a:r>
            <a:r>
              <a:rPr lang="en-US" altLang="ko-KR" dirty="0"/>
              <a:t>network</a:t>
            </a:r>
            <a:r>
              <a:rPr lang="ko-KR" altLang="en-US" dirty="0"/>
              <a:t>를 </a:t>
            </a:r>
            <a:r>
              <a:rPr lang="en-US" altLang="ko-KR" dirty="0"/>
              <a:t>feature extractor</a:t>
            </a:r>
            <a:r>
              <a:rPr lang="ko-KR" altLang="en-US" dirty="0"/>
              <a:t>로 사용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New dataset</a:t>
            </a:r>
            <a:r>
              <a:rPr lang="ko-KR" altLang="en-US" dirty="0"/>
              <a:t>으로 추출한 </a:t>
            </a:r>
            <a:r>
              <a:rPr lang="en-US" altLang="ko-KR" dirty="0"/>
              <a:t>feature</a:t>
            </a:r>
            <a:r>
              <a:rPr lang="ko-KR" altLang="en-US" dirty="0"/>
              <a:t>로 </a:t>
            </a:r>
            <a:r>
              <a:rPr lang="en-US" altLang="ko-KR" dirty="0"/>
              <a:t>linear classifier </a:t>
            </a:r>
            <a:r>
              <a:rPr lang="ko-KR" altLang="en-US" dirty="0"/>
              <a:t>학습</a:t>
            </a: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177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종류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 err="1"/>
              <a:t>ConvNet</a:t>
            </a:r>
            <a:r>
              <a:rPr lang="ko-KR" altLang="en-US" dirty="0"/>
              <a:t>을 </a:t>
            </a:r>
            <a:r>
              <a:rPr lang="en-US" altLang="ko-KR" dirty="0"/>
              <a:t>fine tuning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 err="1"/>
              <a:t>ConvNet</a:t>
            </a:r>
            <a:r>
              <a:rPr lang="ko-KR" altLang="en-US" dirty="0"/>
              <a:t>의 </a:t>
            </a:r>
            <a:r>
              <a:rPr lang="en-US" altLang="ko-KR" dirty="0"/>
              <a:t>Classifier</a:t>
            </a:r>
            <a:r>
              <a:rPr lang="ko-KR" altLang="en-US" dirty="0"/>
              <a:t>를 </a:t>
            </a:r>
            <a:r>
              <a:rPr lang="en-US" altLang="ko-KR" dirty="0"/>
              <a:t>new dataset</a:t>
            </a:r>
            <a:r>
              <a:rPr lang="ko-KR" altLang="en-US" dirty="0"/>
              <a:t>에 대해 교체 및 </a:t>
            </a:r>
            <a:r>
              <a:rPr lang="ko-KR" altLang="en-US" dirty="0" err="1"/>
              <a:t>재학습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모든 </a:t>
            </a:r>
            <a:r>
              <a:rPr lang="en-US" altLang="ko-KR" dirty="0"/>
              <a:t>layer</a:t>
            </a:r>
            <a:r>
              <a:rPr lang="ko-KR" altLang="en-US" dirty="0"/>
              <a:t>를 </a:t>
            </a:r>
            <a:r>
              <a:rPr lang="en-US" altLang="ko-KR" dirty="0"/>
              <a:t>fine tuning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이전 </a:t>
            </a:r>
            <a:r>
              <a:rPr lang="en-US" altLang="ko-KR" dirty="0"/>
              <a:t>layer</a:t>
            </a:r>
            <a:r>
              <a:rPr lang="ko-KR" altLang="en-US" dirty="0"/>
              <a:t>들은 </a:t>
            </a:r>
            <a:r>
              <a:rPr lang="en-US" altLang="ko-KR" dirty="0"/>
              <a:t>fix</a:t>
            </a:r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몇몇 부분만 </a:t>
            </a:r>
            <a:r>
              <a:rPr lang="en-US" altLang="ko-KR" dirty="0"/>
              <a:t>fine tuning</a:t>
            </a:r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9384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7143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ko-KR" altLang="en-US" dirty="0"/>
              <a:t>종류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Pretrained </a:t>
            </a:r>
            <a:r>
              <a:rPr lang="en-US" altLang="ko-KR" dirty="0" err="1"/>
              <a:t>ConvNet</a:t>
            </a:r>
            <a:r>
              <a:rPr lang="en-US" altLang="ko-KR" dirty="0"/>
              <a:t> </a:t>
            </a:r>
            <a:r>
              <a:rPr lang="ko-KR" altLang="en-US" dirty="0"/>
              <a:t>그대로 이용</a:t>
            </a:r>
            <a:endParaRPr lang="en-US" altLang="ko-KR" dirty="0"/>
          </a:p>
          <a:p>
            <a:pPr marL="1314450" lvl="2" indent="-171450">
              <a:spcBef>
                <a:spcPts val="0"/>
              </a:spcBef>
              <a:buFontTx/>
              <a:buChar char="-"/>
            </a:pPr>
            <a:r>
              <a:rPr lang="en-US" altLang="ko-KR" dirty="0" err="1"/>
              <a:t>imagenet</a:t>
            </a:r>
            <a:r>
              <a:rPr lang="ko-KR" altLang="en-US" dirty="0"/>
              <a:t>으로 </a:t>
            </a:r>
            <a:r>
              <a:rPr lang="en-US" altLang="ko-KR" dirty="0"/>
              <a:t>pretrain</a:t>
            </a:r>
            <a:r>
              <a:rPr lang="ko-KR" altLang="en-US" dirty="0"/>
              <a:t>된 모델을 그대로 사용</a:t>
            </a:r>
          </a:p>
          <a:p>
            <a:pPr marL="228600" lvl="0" indent="0">
              <a:spcBef>
                <a:spcPts val="0"/>
              </a:spcBef>
              <a:buFontTx/>
              <a:buNone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067472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Transfer learning </a:t>
            </a:r>
            <a:r>
              <a:rPr lang="ko-KR" altLang="en-US" dirty="0"/>
              <a:t>예시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Feature</a:t>
            </a:r>
            <a:r>
              <a:rPr lang="ko-KR" altLang="en-US" dirty="0"/>
              <a:t>를 추출하기 위해 </a:t>
            </a:r>
            <a:r>
              <a:rPr lang="en-US" altLang="ko-KR" dirty="0"/>
              <a:t>pretrain</a:t>
            </a:r>
            <a:r>
              <a:rPr lang="ko-KR" altLang="en-US" dirty="0"/>
              <a:t>된 모델을 사용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4015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570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Shape 1683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4" name="Shape 1684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33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4762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078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17332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5356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의 증상</a:t>
            </a:r>
            <a:endParaRPr lang="en-US" altLang="ko-KR" dirty="0"/>
          </a:p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dirty="0"/>
              <a:t>Validation accuracy</a:t>
            </a:r>
            <a:r>
              <a:rPr lang="ko-KR" altLang="en-US" dirty="0"/>
              <a:t>가 </a:t>
            </a:r>
            <a:r>
              <a:rPr lang="en-US" altLang="ko-KR" dirty="0"/>
              <a:t>train accuracy</a:t>
            </a:r>
            <a:r>
              <a:rPr lang="ko-KR" altLang="en-US" dirty="0"/>
              <a:t>를 계속 따라가면 계속 학습</a:t>
            </a:r>
            <a:endParaRPr lang="en-US" altLang="ko-KR" dirty="0"/>
          </a:p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dirty="0"/>
              <a:t>Validation accuracy</a:t>
            </a:r>
            <a:r>
              <a:rPr lang="ko-KR" altLang="en-US" dirty="0"/>
              <a:t>가 감소하기 시작되면 그 순간부터 </a:t>
            </a:r>
            <a:r>
              <a:rPr lang="en-US" altLang="ko-KR" dirty="0"/>
              <a:t>overfitting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57319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은 두가지 증상이 있음</a:t>
            </a:r>
            <a:endParaRPr lang="en-US" altLang="ko-KR" dirty="0"/>
          </a:p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dirty="0"/>
              <a:t>Little overfitting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Validation</a:t>
            </a:r>
            <a:r>
              <a:rPr lang="ko-KR" altLang="en-US" dirty="0"/>
              <a:t> </a:t>
            </a:r>
            <a:r>
              <a:rPr lang="en-US" altLang="ko-KR" dirty="0"/>
              <a:t>accuracy</a:t>
            </a:r>
            <a:r>
              <a:rPr lang="ko-KR" altLang="en-US" dirty="0"/>
              <a:t>가 </a:t>
            </a:r>
            <a:r>
              <a:rPr lang="en-US" altLang="ko-KR" dirty="0"/>
              <a:t>train accuracy</a:t>
            </a:r>
            <a:r>
              <a:rPr lang="ko-KR" altLang="en-US" dirty="0"/>
              <a:t>를 비슷한 수치로 계속 따라가면 </a:t>
            </a:r>
            <a:r>
              <a:rPr lang="en-US" altLang="ko-KR" dirty="0"/>
              <a:t>model capacity</a:t>
            </a:r>
            <a:r>
              <a:rPr lang="ko-KR" altLang="en-US" dirty="0"/>
              <a:t>가 부족함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모델을 더 깊게 만들어서 더 복잡하게 하면 해결 가능</a:t>
            </a:r>
            <a:endParaRPr lang="en-US" altLang="ko-KR" dirty="0">
              <a:sym typeface="Wingdings" panose="05000000000000000000" pitchFamily="2" charset="2"/>
            </a:endParaRPr>
          </a:p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Strong overfitting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>
                <a:sym typeface="Wingdings" panose="05000000000000000000" pitchFamily="2" charset="2"/>
              </a:rPr>
              <a:t>Validation accuracy</a:t>
            </a:r>
            <a:r>
              <a:rPr lang="ko-KR" altLang="en-US" dirty="0">
                <a:sym typeface="Wingdings" panose="05000000000000000000" pitchFamily="2" charset="2"/>
              </a:rPr>
              <a:t>가 감소하기 시작하면 모델의 복잡도가 데이터셋에 비해 너무 높다고 할 수 있음</a:t>
            </a:r>
            <a:r>
              <a:rPr lang="en-US" altLang="ko-KR" dirty="0">
                <a:sym typeface="Wingdings" panose="05000000000000000000" pitchFamily="2" charset="2"/>
              </a:rPr>
              <a:t/>
            </a:r>
            <a:br>
              <a:rPr lang="en-US" altLang="ko-KR" dirty="0">
                <a:sym typeface="Wingdings" panose="05000000000000000000" pitchFamily="2" charset="2"/>
              </a:rPr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여러 해결방안이 있음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176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00050" lvl="0" indent="-171450">
              <a:spcBef>
                <a:spcPts val="0"/>
              </a:spcBef>
              <a:buFontTx/>
              <a:buChar char="-"/>
            </a:pPr>
            <a:r>
              <a:rPr lang="en-US" altLang="ko-KR" dirty="0"/>
              <a:t>overfitting</a:t>
            </a:r>
            <a:r>
              <a:rPr lang="ko-KR" altLang="en-US" dirty="0"/>
              <a:t>의 해결방안</a:t>
            </a:r>
            <a:endParaRPr lang="en-US" altLang="ko-KR" dirty="0"/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Regularization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Early stopping</a:t>
            </a:r>
          </a:p>
          <a:p>
            <a:pPr marL="857250" lvl="1" indent="-171450">
              <a:spcBef>
                <a:spcPts val="0"/>
              </a:spcBef>
              <a:buFontTx/>
              <a:buChar char="-"/>
            </a:pPr>
            <a:r>
              <a:rPr lang="en-US" dirty="0"/>
              <a:t>Dropout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42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583337" y="4490989"/>
            <a:ext cx="5456699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60"/>
            <a:ext cx="2284500" cy="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798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81641" y="5310989"/>
            <a:ext cx="25122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049728" y="5781717"/>
            <a:ext cx="2763000" cy="2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5529389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7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199" cy="1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 - Images">
  <p:cSld name="10_Title Slide - Images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Shape 124"/>
          <p:cNvGrpSpPr/>
          <p:nvPr/>
        </p:nvGrpSpPr>
        <p:grpSpPr>
          <a:xfrm>
            <a:off x="5702399" y="-38420"/>
            <a:ext cx="5328035" cy="6223330"/>
            <a:chOff x="5702400" y="-38420"/>
            <a:chExt cx="5328035" cy="6223330"/>
          </a:xfrm>
        </p:grpSpPr>
        <p:grpSp>
          <p:nvGrpSpPr>
            <p:cNvPr id="125" name="Shape 125"/>
            <p:cNvGrpSpPr/>
            <p:nvPr/>
          </p:nvGrpSpPr>
          <p:grpSpPr>
            <a:xfrm>
              <a:off x="5702400" y="-38420"/>
              <a:ext cx="5292000" cy="6223330"/>
              <a:chOff x="5702400" y="-38420"/>
              <a:chExt cx="5292000" cy="6223330"/>
            </a:xfrm>
          </p:grpSpPr>
          <p:sp>
            <p:nvSpPr>
              <p:cNvPr id="126" name="Shape 126"/>
              <p:cNvSpPr/>
              <p:nvPr/>
            </p:nvSpPr>
            <p:spPr>
              <a:xfrm>
                <a:off x="5702400" y="-7201"/>
                <a:ext cx="5292000" cy="619211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057" y="119822"/>
                    </a:lnTo>
                    <a:lnTo>
                      <a:pt x="101519" y="23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7" name="Shape 127"/>
              <p:cNvCxnSpPr>
                <a:stCxn id="128" idx="1"/>
              </p:cNvCxnSpPr>
              <p:nvPr/>
            </p:nvCxnSpPr>
            <p:spPr>
              <a:xfrm>
                <a:off x="10179035" y="1199983"/>
                <a:ext cx="812400" cy="1353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28" name="Shape 128"/>
              <p:cNvSpPr/>
              <p:nvPr/>
            </p:nvSpPr>
            <p:spPr>
              <a:xfrm>
                <a:off x="10179035" y="1199983"/>
                <a:ext cx="814411" cy="34748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6753"/>
                    </a:moveTo>
                    <a:lnTo>
                      <a:pt x="0" y="0"/>
                    </a:lnTo>
                    <a:lnTo>
                      <a:pt x="120000" y="120000"/>
                    </a:lnTo>
                    <a:lnTo>
                      <a:pt x="120000" y="46380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9" name="Shape 129"/>
              <p:cNvCxnSpPr/>
              <p:nvPr/>
            </p:nvCxnSpPr>
            <p:spPr>
              <a:xfrm>
                <a:off x="10175782" y="1205266"/>
                <a:ext cx="815759" cy="346953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30" name="Shape 130"/>
              <p:cNvCxnSpPr/>
              <p:nvPr/>
            </p:nvCxnSpPr>
            <p:spPr>
              <a:xfrm rot="10800000" flipH="1">
                <a:off x="10171714" y="-38420"/>
                <a:ext cx="812139" cy="12441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31" name="Shape 131"/>
            <p:cNvCxnSpPr>
              <a:stCxn id="128" idx="1"/>
            </p:cNvCxnSpPr>
            <p:nvPr/>
          </p:nvCxnSpPr>
          <p:spPr>
            <a:xfrm>
              <a:off x="10179035" y="1199983"/>
              <a:ext cx="851400" cy="1385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32" name="Shape 132"/>
          <p:cNvPicPr preferRelativeResize="0"/>
          <p:nvPr/>
        </p:nvPicPr>
        <p:blipFill rotWithShape="1">
          <a:blip r:embed="rId2">
            <a:alphaModFix/>
          </a:blip>
          <a:srcRect r="68184"/>
          <a:stretch/>
        </p:blipFill>
        <p:spPr>
          <a:xfrm>
            <a:off x="0" y="0"/>
            <a:ext cx="2618315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/>
          <p:nvPr/>
        </p:nvSpPr>
        <p:spPr>
          <a:xfrm>
            <a:off x="0" y="0"/>
            <a:ext cx="2618315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0" y="3910314"/>
            <a:ext cx="2618315" cy="22618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800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Shape 135"/>
          <p:cNvGrpSpPr/>
          <p:nvPr/>
        </p:nvGrpSpPr>
        <p:grpSpPr>
          <a:xfrm>
            <a:off x="661450" y="5631649"/>
            <a:ext cx="1044424" cy="351480"/>
            <a:chOff x="2604423" y="247812"/>
            <a:chExt cx="1379963" cy="464399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Shape 1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8" name="Shape 1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229" y="857250"/>
            <a:ext cx="2065962" cy="76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subTitle" idx="1"/>
          </p:nvPr>
        </p:nvSpPr>
        <p:spPr>
          <a:xfrm>
            <a:off x="686104" y="3053075"/>
            <a:ext cx="8700706" cy="3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646916" y="2088790"/>
            <a:ext cx="8739340" cy="98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/>
          <p:nvPr/>
        </p:nvSpPr>
        <p:spPr>
          <a:xfrm>
            <a:off x="721037" y="1420466"/>
            <a:ext cx="2189409" cy="21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Date| Location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72" cy="371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5" name="Shape 14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7049728" y="5781717"/>
            <a:ext cx="2762866" cy="2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9077896" y="5796792"/>
            <a:ext cx="1894900" cy="3754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9948672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103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Shape 153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Shape 155"/>
          <p:cNvGrpSpPr/>
          <p:nvPr/>
        </p:nvGrpSpPr>
        <p:grpSpPr>
          <a:xfrm>
            <a:off x="-11811" y="0"/>
            <a:ext cx="525187" cy="6172199"/>
            <a:chOff x="-11811" y="0"/>
            <a:chExt cx="525187" cy="6172199"/>
          </a:xfrm>
        </p:grpSpPr>
        <p:pic>
          <p:nvPicPr>
            <p:cNvPr id="156" name="Shape 156"/>
            <p:cNvPicPr preferRelativeResize="0"/>
            <p:nvPr/>
          </p:nvPicPr>
          <p:blipFill rotWithShape="1">
            <a:blip r:embed="rId2">
              <a:alphaModFix/>
            </a:blip>
            <a:srcRect r="93762"/>
            <a:stretch/>
          </p:blipFill>
          <p:spPr>
            <a:xfrm>
              <a:off x="0" y="0"/>
              <a:ext cx="513376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Shape 157"/>
            <p:cNvSpPr/>
            <p:nvPr/>
          </p:nvSpPr>
          <p:spPr>
            <a:xfrm>
              <a:off x="0" y="0"/>
              <a:ext cx="513376" cy="6172199"/>
            </a:xfrm>
            <a:prstGeom prst="rect">
              <a:avLst/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8" name="Shape 158"/>
            <p:cNvPicPr preferRelativeResize="0"/>
            <p:nvPr/>
          </p:nvPicPr>
          <p:blipFill rotWithShape="1">
            <a:blip r:embed="rId3">
              <a:alphaModFix/>
            </a:blip>
            <a:srcRect b="31418"/>
            <a:stretch/>
          </p:blipFill>
          <p:spPr>
            <a:xfrm rot="5400000">
              <a:off x="-710096" y="699111"/>
              <a:ext cx="1873217" cy="476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Shape 159"/>
          <p:cNvSpPr/>
          <p:nvPr/>
        </p:nvSpPr>
        <p:spPr>
          <a:xfrm>
            <a:off x="9441453" y="0"/>
            <a:ext cx="1531345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2116" cy="61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5905833" cy="3693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2116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8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8" name="Shape 1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7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3" cy="535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5702399" y="-38420"/>
            <a:ext cx="5328035" cy="6223330"/>
            <a:chOff x="5702400" y="-38420"/>
            <a:chExt cx="5328035" cy="6223330"/>
          </a:xfrm>
        </p:grpSpPr>
        <p:grpSp>
          <p:nvGrpSpPr>
            <p:cNvPr id="174" name="Shape 174"/>
            <p:cNvGrpSpPr/>
            <p:nvPr/>
          </p:nvGrpSpPr>
          <p:grpSpPr>
            <a:xfrm>
              <a:off x="5702400" y="-38420"/>
              <a:ext cx="5292000" cy="6223330"/>
              <a:chOff x="5702400" y="-38420"/>
              <a:chExt cx="5292000" cy="6223330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5702400" y="-7201"/>
                <a:ext cx="5292000" cy="6192111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97057" y="119822"/>
                    </a:lnTo>
                    <a:lnTo>
                      <a:pt x="101519" y="2335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6" name="Shape 176"/>
              <p:cNvCxnSpPr>
                <a:stCxn id="177" idx="1"/>
              </p:cNvCxnSpPr>
              <p:nvPr/>
            </p:nvCxnSpPr>
            <p:spPr>
              <a:xfrm>
                <a:off x="10179035" y="1199983"/>
                <a:ext cx="812400" cy="1353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F3F3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77" name="Shape 177"/>
              <p:cNvSpPr/>
              <p:nvPr/>
            </p:nvSpPr>
            <p:spPr>
              <a:xfrm>
                <a:off x="10179035" y="1199983"/>
                <a:ext cx="814411" cy="3474817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20000" y="46753"/>
                    </a:moveTo>
                    <a:lnTo>
                      <a:pt x="0" y="0"/>
                    </a:lnTo>
                    <a:lnTo>
                      <a:pt x="120000" y="120000"/>
                    </a:lnTo>
                    <a:lnTo>
                      <a:pt x="120000" y="46380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8" name="Shape 178"/>
              <p:cNvCxnSpPr/>
              <p:nvPr/>
            </p:nvCxnSpPr>
            <p:spPr>
              <a:xfrm>
                <a:off x="10175782" y="1205266"/>
                <a:ext cx="815759" cy="3469533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79" name="Shape 179"/>
              <p:cNvCxnSpPr/>
              <p:nvPr/>
            </p:nvCxnSpPr>
            <p:spPr>
              <a:xfrm rot="10800000" flipH="1">
                <a:off x="10171714" y="-38420"/>
                <a:ext cx="812139" cy="124417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cxnSp>
          <p:nvCxnSpPr>
            <p:cNvPr id="180" name="Shape 180"/>
            <p:cNvCxnSpPr>
              <a:stCxn id="177" idx="1"/>
            </p:cNvCxnSpPr>
            <p:nvPr/>
          </p:nvCxnSpPr>
          <p:spPr>
            <a:xfrm>
              <a:off x="10179035" y="1199983"/>
              <a:ext cx="851400" cy="1385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81" name="Shape 181"/>
          <p:cNvPicPr preferRelativeResize="0"/>
          <p:nvPr/>
        </p:nvPicPr>
        <p:blipFill rotWithShape="1">
          <a:blip r:embed="rId2">
            <a:alphaModFix/>
          </a:blip>
          <a:srcRect r="68184"/>
          <a:stretch/>
        </p:blipFill>
        <p:spPr>
          <a:xfrm>
            <a:off x="0" y="0"/>
            <a:ext cx="2618315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0" y="0"/>
            <a:ext cx="2618315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chemeClr val="l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0" y="3910314"/>
            <a:ext cx="2618315" cy="2261885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68000">
                <a:schemeClr val="lt1"/>
              </a:gs>
              <a:gs pos="100000">
                <a:schemeClr val="l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661450" y="5631649"/>
            <a:ext cx="1044424" cy="351480"/>
            <a:chOff x="2604423" y="247812"/>
            <a:chExt cx="1379963" cy="464399"/>
          </a:xfrm>
        </p:grpSpPr>
        <p:pic>
          <p:nvPicPr>
            <p:cNvPr id="185" name="Shape 1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Shape 18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7" name="Shape 18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3229" y="857250"/>
            <a:ext cx="2065962" cy="766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>
            <a:spLocks noGrp="1"/>
          </p:cNvSpPr>
          <p:nvPr>
            <p:ph type="title"/>
          </p:nvPr>
        </p:nvSpPr>
        <p:spPr>
          <a:xfrm>
            <a:off x="646916" y="2088790"/>
            <a:ext cx="8739340" cy="98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42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/>
          <p:nvPr/>
        </p:nvSpPr>
        <p:spPr>
          <a:xfrm>
            <a:off x="721037" y="1420466"/>
            <a:ext cx="2189409" cy="210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April 4-7, 2016 | Silicon Valley</a:t>
            </a:r>
            <a:endParaRPr/>
          </a:p>
        </p:txBody>
      </p:sp>
      <p:grpSp>
        <p:nvGrpSpPr>
          <p:cNvPr id="190" name="Shape 190"/>
          <p:cNvGrpSpPr/>
          <p:nvPr/>
        </p:nvGrpSpPr>
        <p:grpSpPr>
          <a:xfrm>
            <a:off x="524222" y="3186449"/>
            <a:ext cx="2478632" cy="435539"/>
            <a:chOff x="595237" y="2930564"/>
            <a:chExt cx="2478632" cy="435539"/>
          </a:xfrm>
        </p:grpSpPr>
        <p:pic>
          <p:nvPicPr>
            <p:cNvPr id="191" name="Shape 191"/>
            <p:cNvPicPr preferRelativeResize="0"/>
            <p:nvPr/>
          </p:nvPicPr>
          <p:blipFill rotWithShape="1">
            <a:blip r:embed="rId6">
              <a:alphaModFix/>
            </a:blip>
            <a:srcRect b="61749"/>
            <a:stretch/>
          </p:blipFill>
          <p:spPr>
            <a:xfrm>
              <a:off x="595237" y="2930564"/>
              <a:ext cx="2239132" cy="166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Shape 192"/>
            <p:cNvPicPr preferRelativeResize="0"/>
            <p:nvPr/>
          </p:nvPicPr>
          <p:blipFill rotWithShape="1">
            <a:blip r:embed="rId7">
              <a:alphaModFix/>
            </a:blip>
            <a:srcRect t="40507"/>
            <a:stretch/>
          </p:blipFill>
          <p:spPr>
            <a:xfrm>
              <a:off x="834737" y="3106992"/>
              <a:ext cx="2239132" cy="2591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8348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6" marR="0" lvl="0" indent="-21589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41" marR="0" lvl="1" indent="-17144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62" marR="0" lvl="2" indent="-193673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07" marR="0" lvl="3" indent="-12382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04" marR="0" lvl="4" indent="-11112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98348" y="1183334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84825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856" cy="11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481652" y="5310989"/>
            <a:ext cx="3334679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4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490972" y="4612300"/>
            <a:ext cx="6057131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-761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-253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14986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–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59" marR="0" lvl="7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59" marR="0" lvl="8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131" cy="98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4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6" name="Shape 426"/>
          <p:cNvCxnSpPr/>
          <p:nvPr/>
        </p:nvCxnSpPr>
        <p:spPr>
          <a:xfrm>
            <a:off x="583337" y="4490989"/>
            <a:ext cx="5456767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58"/>
            <a:ext cx="2284589" cy="80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2"/>
          </p:nvPr>
        </p:nvSpPr>
        <p:spPr>
          <a:xfrm>
            <a:off x="498347" y="1183330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7049727" y="5781714"/>
            <a:ext cx="2762866" cy="2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3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2"/>
          </p:nvPr>
        </p:nvSpPr>
        <p:spPr>
          <a:xfrm>
            <a:off x="552938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806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6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2" cy="5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4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2">
            <a:alphaModFix/>
          </a:blip>
          <a:srcRect l="-13076" t="22534" r="63758" b="-9036"/>
          <a:stretch/>
        </p:blipFill>
        <p:spPr>
          <a:xfrm flipH="1">
            <a:off x="-1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99486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1999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59058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1999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l="-13072" t="22533" r="63755" b="-9037"/>
          <a:stretch/>
        </p:blipFill>
        <p:spPr>
          <a:xfrm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199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899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31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93" name="Shape 9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72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99741" y="653529"/>
            <a:ext cx="997331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130817" y="5785417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nittaku.tistory.com/289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NULL"/><Relationship Id="rId4" Type="http://schemas.openxmlformats.org/officeDocument/2006/relationships/hyperlink" Target="https://laonple.blog.me/22052764708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ittaku.tistory.com/289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aonple.blog.me/220542170499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.etnews.com/2017112800021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sungsds.com/global/ko/support/insights/1196843_2284.html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ecominghuman.ai/building-an-image-classifier-using-deep-learning-in-python-totally-from-a-beginners-perspective-be8dbaf22dd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9.png"/><Relationship Id="rId4" Type="http://schemas.openxmlformats.org/officeDocument/2006/relationships/hyperlink" Target="http://cs231n.stanford.edu/slides/2018/cs231n_2018_lecture07.pdf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transfer-learning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m.etnews.com/20171128000218" TargetMode="External"/><Relationship Id="rId3" Type="http://schemas.openxmlformats.org/officeDocument/2006/relationships/hyperlink" Target="http://cs231n.stanford.edu/slides/2019/cs231n_2019_lecture08.pdf" TargetMode="External"/><Relationship Id="rId7" Type="http://schemas.openxmlformats.org/officeDocument/2006/relationships/hyperlink" Target="https://laonple.blog.me/220542170499" TargetMode="External"/><Relationship Id="rId12" Type="http://schemas.openxmlformats.org/officeDocument/2006/relationships/hyperlink" Target="http://cs231n.stanford.edu/slides/2018/cs231n_2018_lecture07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laonple.blog.me/220527647084" TargetMode="External"/><Relationship Id="rId11" Type="http://schemas.openxmlformats.org/officeDocument/2006/relationships/hyperlink" Target="http://cs231n.github.io/transfer-learning/" TargetMode="External"/><Relationship Id="rId5" Type="http://schemas.openxmlformats.org/officeDocument/2006/relationships/hyperlink" Target="https://nittaku.tistory.com/289" TargetMode="External"/><Relationship Id="rId10" Type="http://schemas.openxmlformats.org/officeDocument/2006/relationships/hyperlink" Target="https://becominghuman.ai/building-an-image-classifier-using-deep-learning-in-python-totally-from-a-beginners-perspective-be8dbaf22dd8" TargetMode="External"/><Relationship Id="rId4" Type="http://schemas.openxmlformats.org/officeDocument/2006/relationships/hyperlink" Target="http://cs231n.github.io/neural-networks-3/" TargetMode="External"/><Relationship Id="rId9" Type="http://schemas.openxmlformats.org/officeDocument/2006/relationships/hyperlink" Target="https://www.samsungsds.com/global/ko/support/insights/1196843_2284.html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08.pdf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github.io/neural-networks-3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>
              <a:latin typeface="Trebuchet MS" panose="020B0603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>
              <a:latin typeface="Trebuchet MS" panose="020B0603020202020204" pitchFamily="34" charset="0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90970" y="3434607"/>
            <a:ext cx="9953508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3B5C00"/>
                </a:solidFill>
                <a:latin typeface="Trebuchet MS" panose="020B0603020202020204" pitchFamily="34" charset="0"/>
                <a:sym typeface="Trebuchet MS"/>
              </a:rPr>
              <a:t>Computer Vision (2</a:t>
            </a:r>
            <a:r>
              <a:rPr lang="ko-KR" altLang="en-US" sz="3600" b="1" i="0" u="none" strike="noStrike" cap="none" dirty="0">
                <a:solidFill>
                  <a:srgbClr val="3B5C00"/>
                </a:solidFill>
                <a:latin typeface="Trebuchet MS" panose="020B0603020202020204" pitchFamily="34" charset="0"/>
                <a:sym typeface="Trebuchet MS"/>
              </a:rPr>
              <a:t>주차</a:t>
            </a:r>
            <a:r>
              <a:rPr lang="en-US" altLang="ko-KR" sz="3600" b="1" i="0" u="none" strike="noStrike" cap="none" dirty="0">
                <a:solidFill>
                  <a:srgbClr val="3B5C00"/>
                </a:solidFill>
                <a:latin typeface="Trebuchet MS" panose="020B0603020202020204" pitchFamily="34" charset="0"/>
                <a:sym typeface="Trebuchet MS"/>
              </a:rPr>
              <a:t>)</a:t>
            </a:r>
            <a:endParaRPr sz="3600" b="1" i="0" u="none" strike="noStrike" cap="none" dirty="0">
              <a:solidFill>
                <a:srgbClr val="3B5C00"/>
              </a:solidFill>
              <a:latin typeface="Trebuchet MS" panose="020B0603020202020204" pitchFamily="34" charset="0"/>
              <a:sym typeface="Trebuchet MS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490972" y="4996532"/>
            <a:ext cx="6057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Trebuchet MS" panose="020B0603020202020204" pitchFamily="34" charset="0"/>
                <a:ea typeface="Trebuchet MS"/>
                <a:cs typeface="Trebuchet MS"/>
              </a:rPr>
              <a:t>Young-</a:t>
            </a:r>
            <a:r>
              <a:rPr lang="en-US" altLang="ko-KR" dirty="0" err="1">
                <a:latin typeface="Trebuchet MS" panose="020B0603020202020204" pitchFamily="34" charset="0"/>
                <a:ea typeface="Trebuchet MS"/>
                <a:cs typeface="Trebuchet MS"/>
              </a:rPr>
              <a:t>Gon</a:t>
            </a:r>
            <a:r>
              <a:rPr lang="en-US" altLang="ko-KR" dirty="0">
                <a:latin typeface="Trebuchet MS" panose="020B0603020202020204" pitchFamily="34" charset="0"/>
                <a:ea typeface="Trebuchet MS"/>
                <a:cs typeface="Trebuchet MS"/>
              </a:rPr>
              <a:t> Kim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Trebuchet MS" panose="020B0603020202020204" pitchFamily="34" charset="0"/>
                <a:ea typeface="Trebuchet MS"/>
                <a:cs typeface="Trebuchet MS"/>
              </a:rPr>
              <a:t>DLI Instructor</a:t>
            </a:r>
            <a:endParaRPr lang="ko-KR" altLang="en-US" dirty="0">
              <a:latin typeface="Trebuchet MS" panose="020B0603020202020204" pitchFamily="34" charset="0"/>
              <a:ea typeface="Trebuchet MS"/>
              <a:cs typeface="Trebuchet M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833646"/>
            <a:ext cx="194636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https://nittaku.tistory.com/289</a:t>
            </a:r>
            <a:endParaRPr lang="en-US" altLang="ko-KR" sz="800" dirty="0"/>
          </a:p>
          <a:p>
            <a:pPr>
              <a:buSzPct val="100000"/>
            </a:pPr>
            <a:r>
              <a:rPr lang="en-US" altLang="ko-KR" sz="800" dirty="0">
                <a:hlinkClick r:id="rId4"/>
              </a:rPr>
              <a:t>https://laonple.blog.me/220527647084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:a16="http://schemas.microsoft.com/office/drawing/2014/main" xmlns="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How to solve the ‘overfitting’?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Loss function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에 </a:t>
            </a: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penalty term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을 추가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(L1/L2 regularization)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V</a:t>
            </a:r>
            <a:r>
              <a:rPr lang="en-US" altLang="ko-KR" sz="1800" b="1" dirty="0" smtClean="0">
                <a:solidFill>
                  <a:schemeClr val="dk2"/>
                </a:solidFill>
                <a:latin typeface="Trebuchet MS" panose="020B0603020202020204" pitchFamily="34" charset="0"/>
              </a:rPr>
              <a:t>ariance</a:t>
            </a:r>
            <a:r>
              <a:rPr lang="ko-KR" altLang="en-US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를 낮춰서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model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의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complexity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를 낮춤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(</a:t>
            </a: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smoothing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)</a:t>
            </a:r>
            <a:endParaRPr lang="en-US" altLang="ko-KR" sz="1800" b="1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Dropout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D2E58AB-2B6A-4C2F-853D-A6194A487881}"/>
                  </a:ext>
                </a:extLst>
              </p:cNvPr>
              <p:cNvSpPr txBox="1"/>
              <p:nvPr/>
            </p:nvSpPr>
            <p:spPr>
              <a:xfrm>
                <a:off x="3390675" y="3899855"/>
                <a:ext cx="3004267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1 </m:t>
                      </m:r>
                      <m:r>
                        <m:rPr>
                          <m:nor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regularization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num>
                            <m:den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altLang="ko-K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2 </m:t>
                      </m:r>
                      <m:r>
                        <m:rPr>
                          <m:nor/>
                        </m:rPr>
                        <a:rPr lang="en-US" altLang="ko-KR" sz="1200" b="0" i="0" smtClean="0">
                          <a:latin typeface="Cambria Math" panose="02040503050406030204" pitchFamily="18" charset="0"/>
                        </a:rPr>
                        <m:t>regularization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ko-KR" sz="1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ko-KR" sz="1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𝝀</m:t>
                              </m:r>
                            </m:num>
                            <m:den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sz="1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ko-KR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ko-KR" sz="1200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D2E58AB-2B6A-4C2F-853D-A6194A487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0675" y="3899855"/>
                <a:ext cx="3004267" cy="1008225"/>
              </a:xfrm>
              <a:prstGeom prst="rect">
                <a:avLst/>
              </a:prstGeom>
              <a:blipFill>
                <a:blip r:embed="rId5"/>
                <a:stretch>
                  <a:fillRect l="-203" t="-61818" r="-1014" b="-9212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4C08C12D-9F26-4B7E-ACD5-DAE489112F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746" y="3492753"/>
            <a:ext cx="3799705" cy="182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845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956756"/>
            <a:ext cx="152798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https://nittaku.tistory.com/289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:a16="http://schemas.microsoft.com/office/drawing/2014/main" xmlns="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How to solve the ‘overfitting’?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rgbClr val="D9D9D9"/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Validation set accuracy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가 멈추거나 낮아지는 지점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존재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이 시점에서 </a:t>
            </a:r>
            <a:r>
              <a:rPr lang="ko-KR" altLang="en-US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학습 중지</a:t>
            </a:r>
            <a:endParaRPr lang="en-US" altLang="ko-KR"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Dropout</a:t>
            </a:r>
            <a:endParaRPr lang="ko-KR" altLang="en-US" sz="1800" b="1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4098" name="Picture 2" descr="early stopping 이미지 검색결과&quot;">
            <a:extLst>
              <a:ext uri="{FF2B5EF4-FFF2-40B4-BE49-F238E27FC236}">
                <a16:creationId xmlns:a16="http://schemas.microsoft.com/office/drawing/2014/main" xmlns="" id="{C3C4590E-6180-4EB9-8977-6D731A9A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426" y="3276482"/>
            <a:ext cx="4690025" cy="249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948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956756"/>
            <a:ext cx="19463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https://laonple.blog.me/220542170499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:a16="http://schemas.microsoft.com/office/drawing/2014/main" xmlns="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How to solve the ‘overfitting’?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rgbClr val="D9D9D9"/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rgbClr val="D9D9D9"/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Dropout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Network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의 </a:t>
            </a:r>
            <a:r>
              <a:rPr lang="ko-KR" altLang="en-US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일부를 생략하고 학습</a:t>
            </a:r>
            <a:endParaRPr lang="en-US" altLang="ko-KR"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Model ensemble 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효과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endParaRPr lang="ko-KR" altLang="en-US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2E80295-105B-4177-8038-76D4FB7A4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328" y="2283472"/>
            <a:ext cx="4077123" cy="216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4483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31515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dirty="0" smtClean="0">
                <a:solidFill>
                  <a:schemeClr val="lt1"/>
                </a:solidFill>
                <a:latin typeface="Trebuchet MS" panose="020B0603020202020204" pitchFamily="34" charset="0"/>
              </a:rPr>
              <a:t>Training, Validation, Test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248870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 smtClean="0">
                <a:latin typeface="Trebuchet MS" panose="020B0603020202020204" pitchFamily="34" charset="0"/>
              </a:rPr>
              <a:t>DATASET SPLIT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59152" y="2863792"/>
            <a:ext cx="4069080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Training</a:t>
            </a:r>
            <a:endParaRPr lang="ko-KR" altLang="en-US" dirty="0"/>
          </a:p>
        </p:txBody>
      </p:sp>
      <p:sp>
        <p:nvSpPr>
          <p:cNvPr id="8" name="Rectangle 7"/>
          <p:cNvSpPr/>
          <p:nvPr/>
        </p:nvSpPr>
        <p:spPr>
          <a:xfrm>
            <a:off x="6428232" y="2863792"/>
            <a:ext cx="1069848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Validation</a:t>
            </a:r>
            <a:endParaRPr lang="ko-KR" altLang="en-US" dirty="0"/>
          </a:p>
        </p:txBody>
      </p:sp>
      <p:sp>
        <p:nvSpPr>
          <p:cNvPr id="9" name="Rectangle 8"/>
          <p:cNvSpPr/>
          <p:nvPr/>
        </p:nvSpPr>
        <p:spPr>
          <a:xfrm>
            <a:off x="7498080" y="2863792"/>
            <a:ext cx="1069848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Test</a:t>
            </a:r>
            <a:endParaRPr lang="ko-KR" altLang="en-US" dirty="0"/>
          </a:p>
        </p:txBody>
      </p:sp>
      <p:sp>
        <p:nvSpPr>
          <p:cNvPr id="10" name="Rectangle 9"/>
          <p:cNvSpPr/>
          <p:nvPr/>
        </p:nvSpPr>
        <p:spPr>
          <a:xfrm>
            <a:off x="2359152" y="1719048"/>
            <a:ext cx="6208776" cy="740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 Total of dataset</a:t>
            </a:r>
            <a:endParaRPr lang="ko-KR" altLang="en-US" dirty="0"/>
          </a:p>
        </p:txBody>
      </p:sp>
      <p:pic>
        <p:nvPicPr>
          <p:cNvPr id="11" name="Picture 2" descr="early stopping 이미지 검색결과&quot;">
            <a:extLst>
              <a:ext uri="{FF2B5EF4-FFF2-40B4-BE49-F238E27FC236}">
                <a16:creationId xmlns:a16="http://schemas.microsoft.com/office/drawing/2014/main" xmlns="" id="{C3C4590E-6180-4EB9-8977-6D731A9A7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649" y="3870111"/>
            <a:ext cx="3917782" cy="208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6121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31515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dirty="0">
                <a:solidFill>
                  <a:schemeClr val="lt1"/>
                </a:solidFill>
                <a:latin typeface="Trebuchet MS" panose="020B0603020202020204" pitchFamily="34" charset="0"/>
              </a:rPr>
              <a:t>BIG DATA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422211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19960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https://m.etnews.com/20171128000218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pic>
        <p:nvPicPr>
          <p:cNvPr id="5122" name="Picture 2" descr="연도별 big data 이미지 검색결과&quot;">
            <a:extLst>
              <a:ext uri="{FF2B5EF4-FFF2-40B4-BE49-F238E27FC236}">
                <a16:creationId xmlns="" xmlns:a16="http://schemas.microsoft.com/office/drawing/2014/main" id="{58BFEB1E-983D-4C0D-802F-D96EAB2B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977199"/>
            <a:ext cx="66675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1332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36856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https://www.samsungsds.com/global/ko/support/insights/1196843_2284.html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5" name="Shape 268">
            <a:extLst>
              <a:ext uri="{FF2B5EF4-FFF2-40B4-BE49-F238E27FC236}">
                <a16:creationId xmlns="" xmlns:a16="http://schemas.microsoft.com/office/drawing/2014/main" id="{AFC502AA-CEA4-4FF8-B636-A3AD976E330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Big data</a:t>
            </a:r>
            <a:r>
              <a:rPr lang="ko-KR" altLang="en-US" sz="2000" dirty="0">
                <a:solidFill>
                  <a:schemeClr val="dk2"/>
                </a:solidFill>
                <a:latin typeface="Trebuchet MS" panose="020B0603020202020204" pitchFamily="34" charset="0"/>
              </a:rPr>
              <a:t>와 </a:t>
            </a: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Deep learning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ko-KR" altLang="en-US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방대한 데이터를 다룰 수 있는 기술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의 발전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/>
            </a:r>
            <a:b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</a:b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Deep</a:t>
            </a:r>
            <a:r>
              <a:rPr lang="ko-KR" altLang="en-US" sz="1800" b="1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 </a:t>
            </a: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learning</a:t>
            </a:r>
            <a:r>
              <a:rPr lang="ko-KR" altLang="en-US" sz="1800" b="1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의 발전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에 큰 역할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/>
            </a:r>
            <a:b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</a:b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우리 생활에서 큰 역할을 하기 시작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EA4E6C6-7A12-4507-AAA4-611205443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278" y="1828799"/>
            <a:ext cx="2783573" cy="19994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CD8AD1C-F3A7-4A89-91DE-90687687C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6906" y="3931792"/>
            <a:ext cx="3647545" cy="13623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AAD8347-FC9A-4AFE-BD07-277C7F2B6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747" y="3332136"/>
            <a:ext cx="1381759" cy="23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88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BIG DATA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64315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https://becominghuman.ai/building-an-image-classifier-using-deep-learning-in-python-totally-from-a-beginners-perspective-be8dbaf22dd8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5" name="Shape 268">
            <a:extLst>
              <a:ext uri="{FF2B5EF4-FFF2-40B4-BE49-F238E27FC236}">
                <a16:creationId xmlns="" xmlns:a16="http://schemas.microsoft.com/office/drawing/2014/main" id="{AFC502AA-CEA4-4FF8-B636-A3AD976E330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Examples about deep learning using big data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Dog </a:t>
            </a:r>
            <a:r>
              <a:rPr lang="en-US" altLang="ko-KR" sz="1800" dirty="0">
                <a:solidFill>
                  <a:schemeClr val="dk2"/>
                </a:solidFill>
                <a:latin typeface="+mn-lt"/>
              </a:rPr>
              <a:t>&amp;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Cat classification</a:t>
            </a:r>
          </a:p>
        </p:txBody>
      </p:sp>
      <p:pic>
        <p:nvPicPr>
          <p:cNvPr id="8194" name="Picture 2" descr="dog and cat deep learning 이미지 검색결과&quot;">
            <a:extLst>
              <a:ext uri="{FF2B5EF4-FFF2-40B4-BE49-F238E27FC236}">
                <a16:creationId xmlns="" xmlns:a16="http://schemas.microsoft.com/office/drawing/2014/main" id="{B8F7127E-08CB-462B-B1F3-4275181E42F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690" y="2237832"/>
            <a:ext cx="6611422" cy="371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745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274751" y="2731515"/>
            <a:ext cx="10423298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Task 2</a:t>
            </a:r>
            <a:b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BIG DATA</a:t>
            </a:r>
            <a:endParaRPr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90707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684582" y="633524"/>
            <a:ext cx="5922115" cy="61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DEEP LEARNING INSTITUTE</a:t>
            </a:r>
            <a:endParaRPr>
              <a:latin typeface="Trebuchet MS" panose="020B0603020202020204" pitchFamily="34" charset="0"/>
            </a:endParaRPr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4684583" y="1544595"/>
            <a:ext cx="5905831" cy="425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Trebuchet MS" panose="020B0603020202020204" pitchFamily="34" charset="0"/>
                <a:sym typeface="Trebuchet MS"/>
              </a:rPr>
              <a:t>DLI Mission</a:t>
            </a:r>
            <a:endParaRPr dirty="0">
              <a:latin typeface="Trebuchet MS" panose="020B0603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 dirty="0">
              <a:solidFill>
                <a:schemeClr val="lt2"/>
              </a:solidFill>
              <a:latin typeface="Trebuchet MS" panose="020B0603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Helping people solve challenging problems using AI and deep learning.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Developers, data scientists and engineers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Self-driving cars, healthcare and robotics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Training, optimizing, and deploying deep neural networks</a:t>
            </a:r>
            <a:endParaRPr dirty="0">
              <a:latin typeface="Trebuchet MS" panose="020B0603020202020204" pitchFamily="34" charset="0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16" y="0"/>
            <a:ext cx="439104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274751" y="2731515"/>
            <a:ext cx="10423298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dirty="0">
                <a:solidFill>
                  <a:schemeClr val="lt1"/>
                </a:solidFill>
                <a:latin typeface="Trebuchet MS" panose="020B0603020202020204" pitchFamily="34" charset="0"/>
              </a:rPr>
              <a:t>DEPLOYMENT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419368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DEPLOYMENT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Deep Learning Approach</a:t>
            </a:r>
            <a:endParaRPr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9" name="Shape 911">
            <a:extLst>
              <a:ext uri="{FF2B5EF4-FFF2-40B4-BE49-F238E27FC236}">
                <a16:creationId xmlns="" xmlns:a16="http://schemas.microsoft.com/office/drawing/2014/main" id="{9E2A257E-7DF5-4628-A7D2-991C0C9A3F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479" y="3099780"/>
            <a:ext cx="910615" cy="733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912">
            <a:extLst>
              <a:ext uri="{FF2B5EF4-FFF2-40B4-BE49-F238E27FC236}">
                <a16:creationId xmlns="" xmlns:a16="http://schemas.microsoft.com/office/drawing/2014/main" id="{CDCFC36D-F8CA-4F0D-90AB-53B71D9A7F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3762" y="2689086"/>
            <a:ext cx="1024289" cy="68571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913">
            <a:extLst>
              <a:ext uri="{FF2B5EF4-FFF2-40B4-BE49-F238E27FC236}">
                <a16:creationId xmlns="" xmlns:a16="http://schemas.microsoft.com/office/drawing/2014/main" id="{525AA28E-1756-4A71-8004-CCAA297D8B34}"/>
              </a:ext>
            </a:extLst>
          </p:cNvPr>
          <p:cNvSpPr txBox="1"/>
          <p:nvPr/>
        </p:nvSpPr>
        <p:spPr>
          <a:xfrm>
            <a:off x="1564641" y="3966392"/>
            <a:ext cx="794497" cy="28479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391">
              <a:buClr>
                <a:srgbClr val="76B900"/>
              </a:buClr>
              <a:buSzPct val="25000"/>
            </a:pPr>
            <a:r>
              <a:rPr lang="en-US" sz="1200" b="1">
                <a:solidFill>
                  <a:srgbClr val="76B900"/>
                </a:solidFill>
                <a:latin typeface="Trebuchet MS" panose="020B0603020202020204" pitchFamily="34" charset="0"/>
              </a:rPr>
              <a:t>Deploy:</a:t>
            </a:r>
          </a:p>
        </p:txBody>
      </p:sp>
      <p:pic>
        <p:nvPicPr>
          <p:cNvPr id="13" name="Shape 914">
            <a:extLst>
              <a:ext uri="{FF2B5EF4-FFF2-40B4-BE49-F238E27FC236}">
                <a16:creationId xmlns="" xmlns:a16="http://schemas.microsoft.com/office/drawing/2014/main" id="{EDE583A8-A8B3-4A3D-B056-7460B67174C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76479" y="2337062"/>
            <a:ext cx="1056069" cy="792052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915">
            <a:extLst>
              <a:ext uri="{FF2B5EF4-FFF2-40B4-BE49-F238E27FC236}">
                <a16:creationId xmlns="" xmlns:a16="http://schemas.microsoft.com/office/drawing/2014/main" id="{99D9806F-3BEA-4439-A60A-73FBA460B912}"/>
              </a:ext>
            </a:extLst>
          </p:cNvPr>
          <p:cNvSpPr txBox="1"/>
          <p:nvPr/>
        </p:nvSpPr>
        <p:spPr>
          <a:xfrm>
            <a:off x="2476478" y="2337061"/>
            <a:ext cx="1056069" cy="2126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391">
              <a:buSzPct val="25000"/>
            </a:pPr>
            <a:r>
              <a:rPr lang="en-US" sz="800" b="1" dirty="0">
                <a:latin typeface="Trebuchet MS" panose="020B0603020202020204" pitchFamily="34" charset="0"/>
              </a:rPr>
              <a:t>Dog</a:t>
            </a:r>
          </a:p>
        </p:txBody>
      </p:sp>
      <p:sp>
        <p:nvSpPr>
          <p:cNvPr id="15" name="Shape 916">
            <a:extLst>
              <a:ext uri="{FF2B5EF4-FFF2-40B4-BE49-F238E27FC236}">
                <a16:creationId xmlns="" xmlns:a16="http://schemas.microsoft.com/office/drawing/2014/main" id="{91DC8CCB-D525-42E7-8119-C247F849A6BB}"/>
              </a:ext>
            </a:extLst>
          </p:cNvPr>
          <p:cNvSpPr txBox="1"/>
          <p:nvPr/>
        </p:nvSpPr>
        <p:spPr>
          <a:xfrm>
            <a:off x="2058451" y="3158450"/>
            <a:ext cx="332465" cy="2126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391">
              <a:buSzPct val="25000"/>
            </a:pPr>
            <a:r>
              <a:rPr lang="en-US" sz="800" b="1">
                <a:latin typeface="Trebuchet MS" panose="020B0603020202020204" pitchFamily="34" charset="0"/>
              </a:rPr>
              <a:t>Cat</a:t>
            </a:r>
          </a:p>
        </p:txBody>
      </p:sp>
      <p:sp>
        <p:nvSpPr>
          <p:cNvPr id="16" name="Shape 917">
            <a:extLst>
              <a:ext uri="{FF2B5EF4-FFF2-40B4-BE49-F238E27FC236}">
                <a16:creationId xmlns="" xmlns:a16="http://schemas.microsoft.com/office/drawing/2014/main" id="{5C1D9BD1-DE80-4F83-9FF0-6B9FBF5B42BD}"/>
              </a:ext>
            </a:extLst>
          </p:cNvPr>
          <p:cNvSpPr txBox="1"/>
          <p:nvPr/>
        </p:nvSpPr>
        <p:spPr>
          <a:xfrm>
            <a:off x="2476479" y="3627814"/>
            <a:ext cx="938728" cy="2126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391">
              <a:buSzPct val="25000"/>
            </a:pPr>
            <a:r>
              <a:rPr lang="en-US" sz="800" b="1" dirty="0">
                <a:latin typeface="Trebuchet MS" panose="020B0603020202020204" pitchFamily="34" charset="0"/>
              </a:rPr>
              <a:t>Honey badger</a:t>
            </a:r>
          </a:p>
        </p:txBody>
      </p:sp>
      <p:pic>
        <p:nvPicPr>
          <p:cNvPr id="17" name="Shape 918">
            <a:extLst>
              <a:ext uri="{FF2B5EF4-FFF2-40B4-BE49-F238E27FC236}">
                <a16:creationId xmlns="" xmlns:a16="http://schemas.microsoft.com/office/drawing/2014/main" id="{79B18664-800C-4A71-B614-57B9ACD66F0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2734" y="2549744"/>
            <a:ext cx="3573580" cy="114407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18" name="Shape 919">
            <a:extLst>
              <a:ext uri="{FF2B5EF4-FFF2-40B4-BE49-F238E27FC236}">
                <a16:creationId xmlns="" xmlns:a16="http://schemas.microsoft.com/office/drawing/2014/main" id="{477A642B-BB48-4CCB-B4C9-95A07209CAEC}"/>
              </a:ext>
            </a:extLst>
          </p:cNvPr>
          <p:cNvSpPr/>
          <p:nvPr/>
        </p:nvSpPr>
        <p:spPr>
          <a:xfrm>
            <a:off x="3649891" y="2901767"/>
            <a:ext cx="469364" cy="4106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defTabSz="914391"/>
            <a:endParaRPr sz="1050">
              <a:latin typeface="Trebuchet MS" panose="020B0603020202020204" pitchFamily="34" charset="0"/>
            </a:endParaRPr>
          </a:p>
        </p:txBody>
      </p:sp>
      <p:cxnSp>
        <p:nvCxnSpPr>
          <p:cNvPr id="19" name="Shape 920">
            <a:extLst>
              <a:ext uri="{FF2B5EF4-FFF2-40B4-BE49-F238E27FC236}">
                <a16:creationId xmlns="" xmlns:a16="http://schemas.microsoft.com/office/drawing/2014/main" id="{93F2B1A0-1971-41A8-90C7-35E30A61FF59}"/>
              </a:ext>
            </a:extLst>
          </p:cNvPr>
          <p:cNvCxnSpPr>
            <a:cxnSpLocks/>
          </p:cNvCxnSpPr>
          <p:nvPr/>
        </p:nvCxnSpPr>
        <p:spPr>
          <a:xfrm rot="10800000">
            <a:off x="4242733" y="2158723"/>
            <a:ext cx="4556336" cy="586986"/>
          </a:xfrm>
          <a:prstGeom prst="bentConnector3">
            <a:avLst>
              <a:gd name="adj1" fmla="val -247"/>
            </a:avLst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0" name="Shape 921">
            <a:extLst>
              <a:ext uri="{FF2B5EF4-FFF2-40B4-BE49-F238E27FC236}">
                <a16:creationId xmlns="" xmlns:a16="http://schemas.microsoft.com/office/drawing/2014/main" id="{0909B8F3-802A-4519-A516-7250577465A2}"/>
              </a:ext>
            </a:extLst>
          </p:cNvPr>
          <p:cNvSpPr txBox="1"/>
          <p:nvPr/>
        </p:nvSpPr>
        <p:spPr>
          <a:xfrm>
            <a:off x="6029524" y="1842028"/>
            <a:ext cx="1129580" cy="284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91">
              <a:buSzPct val="25000"/>
            </a:pPr>
            <a:r>
              <a:rPr lang="en-US" sz="1600" dirty="0">
                <a:latin typeface="Trebuchet MS" panose="020B0603020202020204" pitchFamily="34" charset="0"/>
              </a:rPr>
              <a:t>Errors</a:t>
            </a:r>
          </a:p>
        </p:txBody>
      </p:sp>
      <p:pic>
        <p:nvPicPr>
          <p:cNvPr id="22" name="Shape 923">
            <a:extLst>
              <a:ext uri="{FF2B5EF4-FFF2-40B4-BE49-F238E27FC236}">
                <a16:creationId xmlns="" xmlns:a16="http://schemas.microsoft.com/office/drawing/2014/main" id="{C1A35DDE-D580-418B-8044-A1878EC9FC8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42734" y="4498095"/>
            <a:ext cx="3573580" cy="1144075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pic>
      <p:cxnSp>
        <p:nvCxnSpPr>
          <p:cNvPr id="23" name="Shape 924">
            <a:extLst>
              <a:ext uri="{FF2B5EF4-FFF2-40B4-BE49-F238E27FC236}">
                <a16:creationId xmlns="" xmlns:a16="http://schemas.microsoft.com/office/drawing/2014/main" id="{0BEF7467-F7DC-4566-A918-C5D85E486AB1}"/>
              </a:ext>
            </a:extLst>
          </p:cNvPr>
          <p:cNvCxnSpPr>
            <a:stCxn id="17" idx="2"/>
            <a:endCxn id="22" idx="0"/>
          </p:cNvCxnSpPr>
          <p:nvPr/>
        </p:nvCxnSpPr>
        <p:spPr>
          <a:xfrm>
            <a:off x="6029524" y="3693819"/>
            <a:ext cx="0" cy="804276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dash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pic>
        <p:nvPicPr>
          <p:cNvPr id="24" name="Shape 925">
            <a:extLst>
              <a:ext uri="{FF2B5EF4-FFF2-40B4-BE49-F238E27FC236}">
                <a16:creationId xmlns="" xmlns:a16="http://schemas.microsoft.com/office/drawing/2014/main" id="{27E8359F-2366-4C23-9A49-51F72FA6433A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48444" y="4485872"/>
            <a:ext cx="1564549" cy="117341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Shape 926">
            <a:extLst>
              <a:ext uri="{FF2B5EF4-FFF2-40B4-BE49-F238E27FC236}">
                <a16:creationId xmlns="" xmlns:a16="http://schemas.microsoft.com/office/drawing/2014/main" id="{77A46B75-72B3-4957-9EFC-4B18B36F2059}"/>
              </a:ext>
            </a:extLst>
          </p:cNvPr>
          <p:cNvSpPr/>
          <p:nvPr/>
        </p:nvSpPr>
        <p:spPr>
          <a:xfrm>
            <a:off x="7932842" y="2916435"/>
            <a:ext cx="352023" cy="4106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defTabSz="914391"/>
            <a:endParaRPr sz="1050">
              <a:latin typeface="Trebuchet MS" panose="020B0603020202020204" pitchFamily="34" charset="0"/>
            </a:endParaRPr>
          </a:p>
        </p:txBody>
      </p:sp>
      <p:sp>
        <p:nvSpPr>
          <p:cNvPr id="26" name="Shape 927">
            <a:extLst>
              <a:ext uri="{FF2B5EF4-FFF2-40B4-BE49-F238E27FC236}">
                <a16:creationId xmlns="" xmlns:a16="http://schemas.microsoft.com/office/drawing/2014/main" id="{2109FD23-17F4-40B5-9EC0-28F6B3F8180E}"/>
              </a:ext>
            </a:extLst>
          </p:cNvPr>
          <p:cNvSpPr/>
          <p:nvPr/>
        </p:nvSpPr>
        <p:spPr>
          <a:xfrm>
            <a:off x="3649891" y="4837895"/>
            <a:ext cx="469364" cy="4106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defTabSz="914391"/>
            <a:endParaRPr sz="1050">
              <a:latin typeface="Trebuchet MS" panose="020B0603020202020204" pitchFamily="34" charset="0"/>
            </a:endParaRPr>
          </a:p>
        </p:txBody>
      </p:sp>
      <p:cxnSp>
        <p:nvCxnSpPr>
          <p:cNvPr id="27" name="Shape 928">
            <a:extLst>
              <a:ext uri="{FF2B5EF4-FFF2-40B4-BE49-F238E27FC236}">
                <a16:creationId xmlns="" xmlns:a16="http://schemas.microsoft.com/office/drawing/2014/main" id="{23289513-5990-4EA0-B70E-E25F6B3CD1DC}"/>
              </a:ext>
            </a:extLst>
          </p:cNvPr>
          <p:cNvCxnSpPr/>
          <p:nvPr/>
        </p:nvCxnSpPr>
        <p:spPr>
          <a:xfrm>
            <a:off x="7809390" y="3681597"/>
            <a:ext cx="6111" cy="804275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dash"/>
            <a:round/>
            <a:headEnd type="none" w="med" len="med"/>
            <a:tailEnd type="stealth" w="lg" len="lg"/>
          </a:ln>
          <a:effectLst>
            <a:outerShdw blurRad="39999" dist="20000" dir="5400000" rotWithShape="0">
              <a:srgbClr val="000000">
                <a:alpha val="37254"/>
              </a:srgbClr>
            </a:outerShdw>
          </a:effectLst>
        </p:spPr>
      </p:cxnSp>
      <p:sp>
        <p:nvSpPr>
          <p:cNvPr id="28" name="Shape 929">
            <a:extLst>
              <a:ext uri="{FF2B5EF4-FFF2-40B4-BE49-F238E27FC236}">
                <a16:creationId xmlns="" xmlns:a16="http://schemas.microsoft.com/office/drawing/2014/main" id="{96C09345-B7F3-4B03-805C-28CC3347355D}"/>
              </a:ext>
            </a:extLst>
          </p:cNvPr>
          <p:cNvSpPr/>
          <p:nvPr/>
        </p:nvSpPr>
        <p:spPr>
          <a:xfrm>
            <a:off x="7932842" y="4864786"/>
            <a:ext cx="352023" cy="410693"/>
          </a:xfrm>
          <a:prstGeom prst="rightArrow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39999" dist="23000" dir="5400000" rotWithShape="0">
              <a:srgbClr val="000000">
                <a:alpha val="34509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algn="ctr" defTabSz="914391"/>
            <a:endParaRPr sz="1050">
              <a:latin typeface="Trebuchet MS" panose="020B0603020202020204" pitchFamily="34" charset="0"/>
            </a:endParaRPr>
          </a:p>
        </p:txBody>
      </p:sp>
      <p:pic>
        <p:nvPicPr>
          <p:cNvPr id="29" name="Shape 930">
            <a:extLst>
              <a:ext uri="{FF2B5EF4-FFF2-40B4-BE49-F238E27FC236}">
                <a16:creationId xmlns="" xmlns:a16="http://schemas.microsoft.com/office/drawing/2014/main" id="{CF85D6FD-007C-4F24-9766-D2445B47AFA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73480" y="2808049"/>
            <a:ext cx="234681" cy="20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931">
            <a:extLst>
              <a:ext uri="{FF2B5EF4-FFF2-40B4-BE49-F238E27FC236}">
                <a16:creationId xmlns="" xmlns:a16="http://schemas.microsoft.com/office/drawing/2014/main" id="{7D832999-E864-4C98-86E1-90CE950FD02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4924" y="3013396"/>
            <a:ext cx="234681" cy="205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932">
            <a:extLst>
              <a:ext uri="{FF2B5EF4-FFF2-40B4-BE49-F238E27FC236}">
                <a16:creationId xmlns="" xmlns:a16="http://schemas.microsoft.com/office/drawing/2014/main" id="{B44BB3E5-28DD-483A-93A8-4A521707A291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164924" y="3218743"/>
            <a:ext cx="234681" cy="25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Shape 933">
            <a:extLst>
              <a:ext uri="{FF2B5EF4-FFF2-40B4-BE49-F238E27FC236}">
                <a16:creationId xmlns="" xmlns:a16="http://schemas.microsoft.com/office/drawing/2014/main" id="{F47A1B05-6209-44D9-893D-7936601D5398}"/>
              </a:ext>
            </a:extLst>
          </p:cNvPr>
          <p:cNvSpPr txBox="1"/>
          <p:nvPr/>
        </p:nvSpPr>
        <p:spPr>
          <a:xfrm>
            <a:off x="8520192" y="4927734"/>
            <a:ext cx="468143" cy="2847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91">
              <a:buSzPct val="25000"/>
            </a:pPr>
            <a:r>
              <a:rPr lang="en-US" sz="1100" dirty="0">
                <a:latin typeface="Trebuchet MS" panose="020B0603020202020204" pitchFamily="34" charset="0"/>
              </a:rPr>
              <a:t>Dog</a:t>
            </a:r>
          </a:p>
        </p:txBody>
      </p:sp>
      <p:pic>
        <p:nvPicPr>
          <p:cNvPr id="33" name="Shape 934">
            <a:extLst>
              <a:ext uri="{FF2B5EF4-FFF2-40B4-BE49-F238E27FC236}">
                <a16:creationId xmlns="" xmlns:a16="http://schemas.microsoft.com/office/drawing/2014/main" id="{5FB9407C-258C-490A-8A8F-6A34D888F7A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64924" y="4967460"/>
            <a:ext cx="234681" cy="205345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935">
            <a:extLst>
              <a:ext uri="{FF2B5EF4-FFF2-40B4-BE49-F238E27FC236}">
                <a16:creationId xmlns="" xmlns:a16="http://schemas.microsoft.com/office/drawing/2014/main" id="{B5D023C0-7880-47D1-9681-895970947028}"/>
              </a:ext>
            </a:extLst>
          </p:cNvPr>
          <p:cNvSpPr txBox="1"/>
          <p:nvPr/>
        </p:nvSpPr>
        <p:spPr>
          <a:xfrm>
            <a:off x="1596421" y="1985039"/>
            <a:ext cx="762717" cy="2835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defTabSz="914391">
              <a:buClr>
                <a:srgbClr val="76B900"/>
              </a:buClr>
              <a:buSzPct val="25000"/>
            </a:pPr>
            <a:r>
              <a:rPr lang="en-US" sz="1200" b="1" dirty="0">
                <a:solidFill>
                  <a:srgbClr val="76B900"/>
                </a:solidFill>
                <a:latin typeface="Trebuchet MS" panose="020B0603020202020204" pitchFamily="34" charset="0"/>
              </a:rPr>
              <a:t>Train:</a:t>
            </a:r>
          </a:p>
        </p:txBody>
      </p:sp>
      <p:sp>
        <p:nvSpPr>
          <p:cNvPr id="35" name="Shape 936">
            <a:extLst>
              <a:ext uri="{FF2B5EF4-FFF2-40B4-BE49-F238E27FC236}">
                <a16:creationId xmlns="" xmlns:a16="http://schemas.microsoft.com/office/drawing/2014/main" id="{4730F425-6321-4E84-B6B1-FF790B75BCD2}"/>
              </a:ext>
            </a:extLst>
          </p:cNvPr>
          <p:cNvSpPr txBox="1"/>
          <p:nvPr/>
        </p:nvSpPr>
        <p:spPr>
          <a:xfrm>
            <a:off x="5091989" y="2890732"/>
            <a:ext cx="1825394" cy="4620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91">
              <a:lnSpc>
                <a:spcPct val="90000"/>
              </a:lnSpc>
              <a:buClr>
                <a:srgbClr val="FFFFFF"/>
              </a:buClr>
              <a:buSzPct val="25000"/>
            </a:pPr>
            <a:r>
              <a:rPr lang="en-US" sz="1800">
                <a:solidFill>
                  <a:srgbClr val="FFFFFF"/>
                </a:solidFill>
                <a:latin typeface="Trebuchet MS" panose="020B0603020202020204" pitchFamily="34" charset="0"/>
              </a:rPr>
              <a:t>DNN</a:t>
            </a:r>
          </a:p>
        </p:txBody>
      </p:sp>
      <p:sp>
        <p:nvSpPr>
          <p:cNvPr id="36" name="Shape 937">
            <a:extLst>
              <a:ext uri="{FF2B5EF4-FFF2-40B4-BE49-F238E27FC236}">
                <a16:creationId xmlns="" xmlns:a16="http://schemas.microsoft.com/office/drawing/2014/main" id="{C34B5E41-B2C0-4FAD-A59C-82E449935105}"/>
              </a:ext>
            </a:extLst>
          </p:cNvPr>
          <p:cNvSpPr txBox="1"/>
          <p:nvPr/>
        </p:nvSpPr>
        <p:spPr>
          <a:xfrm>
            <a:off x="5087093" y="4839083"/>
            <a:ext cx="1825394" cy="4620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91">
              <a:lnSpc>
                <a:spcPct val="90000"/>
              </a:lnSpc>
              <a:buClr>
                <a:srgbClr val="FFFFFF"/>
              </a:buClr>
              <a:buSzPct val="25000"/>
            </a:pPr>
            <a:r>
              <a:rPr lang="en-US" sz="1800">
                <a:solidFill>
                  <a:srgbClr val="FFFFFF"/>
                </a:solidFill>
                <a:latin typeface="Trebuchet MS" panose="020B0603020202020204" pitchFamily="34" charset="0"/>
              </a:rPr>
              <a:t>DNN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0D198ACB-08C5-4EFE-BF64-F5371A2E9352}"/>
              </a:ext>
            </a:extLst>
          </p:cNvPr>
          <p:cNvGrpSpPr/>
          <p:nvPr/>
        </p:nvGrpSpPr>
        <p:grpSpPr>
          <a:xfrm>
            <a:off x="8401393" y="2832966"/>
            <a:ext cx="705268" cy="577630"/>
            <a:chOff x="8459656" y="2740782"/>
            <a:chExt cx="705268" cy="577630"/>
          </a:xfrm>
        </p:grpSpPr>
        <p:sp>
          <p:nvSpPr>
            <p:cNvPr id="21" name="Shape 922">
              <a:extLst>
                <a:ext uri="{FF2B5EF4-FFF2-40B4-BE49-F238E27FC236}">
                  <a16:creationId xmlns="" xmlns:a16="http://schemas.microsoft.com/office/drawing/2014/main" id="{F6D626D5-8469-4488-B8F1-EE151305D096}"/>
                </a:ext>
              </a:extLst>
            </p:cNvPr>
            <p:cNvSpPr txBox="1"/>
            <p:nvPr/>
          </p:nvSpPr>
          <p:spPr>
            <a:xfrm>
              <a:off x="8460877" y="2740782"/>
              <a:ext cx="704047" cy="19088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defTabSz="914391">
                <a:buSzPct val="25000"/>
              </a:pPr>
              <a:r>
                <a:rPr lang="en-US" sz="1100" dirty="0">
                  <a:latin typeface="Trebuchet MS" panose="020B0603020202020204" pitchFamily="34" charset="0"/>
                </a:rPr>
                <a:t>Dog</a:t>
              </a:r>
            </a:p>
          </p:txBody>
        </p:sp>
        <p:sp>
          <p:nvSpPr>
            <p:cNvPr id="43" name="Shape 922">
              <a:extLst>
                <a:ext uri="{FF2B5EF4-FFF2-40B4-BE49-F238E27FC236}">
                  <a16:creationId xmlns="" xmlns:a16="http://schemas.microsoft.com/office/drawing/2014/main" id="{B5C72F8B-4A81-4834-B125-370CC2C60F5E}"/>
                </a:ext>
              </a:extLst>
            </p:cNvPr>
            <p:cNvSpPr txBox="1"/>
            <p:nvPr/>
          </p:nvSpPr>
          <p:spPr>
            <a:xfrm>
              <a:off x="8459656" y="2934156"/>
              <a:ext cx="704047" cy="19088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defTabSz="914391">
                <a:buSzPct val="25000"/>
              </a:pPr>
              <a:r>
                <a:rPr lang="en-US" sz="1100" dirty="0">
                  <a:latin typeface="Trebuchet MS" panose="020B0603020202020204" pitchFamily="34" charset="0"/>
                </a:rPr>
                <a:t>Cat</a:t>
              </a:r>
            </a:p>
          </p:txBody>
        </p:sp>
        <p:sp>
          <p:nvSpPr>
            <p:cNvPr id="44" name="Shape 922">
              <a:extLst>
                <a:ext uri="{FF2B5EF4-FFF2-40B4-BE49-F238E27FC236}">
                  <a16:creationId xmlns="" xmlns:a16="http://schemas.microsoft.com/office/drawing/2014/main" id="{527A2D93-2ADA-43FF-96B3-9F54C36AD8D3}"/>
                </a:ext>
              </a:extLst>
            </p:cNvPr>
            <p:cNvSpPr txBox="1"/>
            <p:nvPr/>
          </p:nvSpPr>
          <p:spPr>
            <a:xfrm>
              <a:off x="8459656" y="3127530"/>
              <a:ext cx="704047" cy="19088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algn="ctr" defTabSz="914391">
                <a:buSzPct val="25000"/>
              </a:pPr>
              <a:r>
                <a:rPr lang="en-US" sz="1100" dirty="0">
                  <a:latin typeface="Trebuchet MS" panose="020B0603020202020204" pitchFamily="34" charset="0"/>
                </a:rPr>
                <a:t>Raccoon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9989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DEPLOYMENT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How do I use a trained neural network as part of a solution?</a:t>
            </a:r>
            <a:endParaRPr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1E323521-F865-4D5B-B7B3-67EAEE5CCB12}"/>
              </a:ext>
            </a:extLst>
          </p:cNvPr>
          <p:cNvGrpSpPr/>
          <p:nvPr/>
        </p:nvGrpSpPr>
        <p:grpSpPr>
          <a:xfrm>
            <a:off x="2592128" y="2064909"/>
            <a:ext cx="5788544" cy="3737748"/>
            <a:chOff x="2596896" y="2016251"/>
            <a:chExt cx="6400800" cy="4133089"/>
          </a:xfrm>
        </p:grpSpPr>
        <p:pic>
          <p:nvPicPr>
            <p:cNvPr id="37" name="Picture 2" descr="Figure 2. The GPU Inference Engine Workflow. Step 1: Optimize a trained neural network. Step 2: Perform real-time inference with the GIE runtime.">
              <a:extLst>
                <a:ext uri="{FF2B5EF4-FFF2-40B4-BE49-F238E27FC236}">
                  <a16:creationId xmlns="" xmlns:a16="http://schemas.microsoft.com/office/drawing/2014/main" id="{42893881-EAA3-40C7-92B7-8883CDEEBD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409" r="83584" b="29661"/>
            <a:stretch/>
          </p:blipFill>
          <p:spPr bwMode="auto">
            <a:xfrm>
              <a:off x="2596896" y="2564892"/>
              <a:ext cx="1801368" cy="30358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6" descr="Figure 2. The GPU Inference Engine Workflow. Step 1: Optimize a trained neural network. Step 2: Perform real-time inference with the GIE runtime.">
              <a:extLst>
                <a:ext uri="{FF2B5EF4-FFF2-40B4-BE49-F238E27FC236}">
                  <a16:creationId xmlns="" xmlns:a16="http://schemas.microsoft.com/office/drawing/2014/main" id="{F5397CAE-8CF0-42BC-BB7C-5CBEDAC2A9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50" t="1823" r="1833" b="17945"/>
            <a:stretch/>
          </p:blipFill>
          <p:spPr bwMode="auto">
            <a:xfrm>
              <a:off x="5440680" y="2016251"/>
              <a:ext cx="3557016" cy="41330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6388645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DEPLOYMENT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Neural network training and inference</a:t>
            </a:r>
            <a:endParaRPr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7" name="Shape 990">
            <a:extLst>
              <a:ext uri="{FF2B5EF4-FFF2-40B4-BE49-F238E27FC236}">
                <a16:creationId xmlns="" xmlns:a16="http://schemas.microsoft.com/office/drawing/2014/main" id="{7930CA98-238F-4949-A5DC-928A165E3D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2212" y="2013395"/>
            <a:ext cx="6588376" cy="38809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677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DEPLOYMENT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8FE8A52-D6F3-4563-9CAF-CBCB6C0F10D5}"/>
              </a:ext>
            </a:extLst>
          </p:cNvPr>
          <p:cNvGrpSpPr/>
          <p:nvPr/>
        </p:nvGrpSpPr>
        <p:grpSpPr>
          <a:xfrm>
            <a:off x="966805" y="1349106"/>
            <a:ext cx="9152556" cy="4601329"/>
            <a:chOff x="335455" y="1263969"/>
            <a:chExt cx="9491179" cy="4771567"/>
          </a:xfrm>
        </p:grpSpPr>
        <p:pic>
          <p:nvPicPr>
            <p:cNvPr id="9" name="Picture 42">
              <a:extLst>
                <a:ext uri="{FF2B5EF4-FFF2-40B4-BE49-F238E27FC236}">
                  <a16:creationId xmlns="" xmlns:a16="http://schemas.microsoft.com/office/drawing/2014/main" id="{5F9A4C6A-52A9-49BE-9804-6708004A5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220" y="2008515"/>
              <a:ext cx="764449" cy="83164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87CEB283-09BC-4687-90AA-21AA00F0F520}"/>
                </a:ext>
              </a:extLst>
            </p:cNvPr>
            <p:cNvSpPr txBox="1"/>
            <p:nvPr/>
          </p:nvSpPr>
          <p:spPr>
            <a:xfrm>
              <a:off x="4290505" y="3148378"/>
              <a:ext cx="1812751" cy="2967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361" tIns="45676" rIns="91361" bIns="45676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kern="1200" dirty="0">
                  <a:solidFill>
                    <a:srgbClr val="000000"/>
                  </a:solidFill>
                  <a:latin typeface="Trebuchet MS"/>
                </a:rPr>
                <a:t>TensorRT Optimizer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7EF7524B-D734-46A3-8B85-420E768CFF24}"/>
                </a:ext>
              </a:extLst>
            </p:cNvPr>
            <p:cNvSpPr txBox="1"/>
            <p:nvPr/>
          </p:nvSpPr>
          <p:spPr>
            <a:xfrm>
              <a:off x="4055489" y="5662405"/>
              <a:ext cx="2282785" cy="2967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1361" tIns="45676" rIns="91361" bIns="45676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kern="1200" dirty="0">
                  <a:solidFill>
                    <a:srgbClr val="000000"/>
                  </a:solidFill>
                  <a:latin typeface="Trebuchet MS"/>
                </a:rPr>
                <a:t>TensorRT Runtime Engine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636D5447-F126-43A9-BBC7-ED113A4F24D2}"/>
                </a:ext>
              </a:extLst>
            </p:cNvPr>
            <p:cNvSpPr txBox="1"/>
            <p:nvPr/>
          </p:nvSpPr>
          <p:spPr>
            <a:xfrm>
              <a:off x="1123688" y="3009463"/>
              <a:ext cx="1566058" cy="497803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361" tIns="45676" rIns="91361" bIns="45676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kern="1200" dirty="0">
                  <a:solidFill>
                    <a:srgbClr val="000000"/>
                  </a:solidFill>
                  <a:latin typeface="Trebuchet MS"/>
                </a:rPr>
                <a:t>Trained Neural Network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51913E31-1337-42F2-ACE1-3A781ACA4F1A}"/>
                </a:ext>
              </a:extLst>
            </p:cNvPr>
            <p:cNvSpPr txBox="1"/>
            <p:nvPr/>
          </p:nvSpPr>
          <p:spPr>
            <a:xfrm>
              <a:off x="335455" y="1263969"/>
              <a:ext cx="3609208" cy="35427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800" b="1" kern="1200" dirty="0">
                  <a:solidFill>
                    <a:srgbClr val="000000"/>
                  </a:solidFill>
                  <a:latin typeface="Trebuchet MS"/>
                </a:rPr>
                <a:t>Step 1</a:t>
              </a:r>
              <a:r>
                <a:rPr lang="en-US" sz="1800" kern="1200" dirty="0">
                  <a:solidFill>
                    <a:srgbClr val="000000"/>
                  </a:solidFill>
                  <a:latin typeface="Trebuchet MS"/>
                </a:rPr>
                <a:t>: Optimize trained model</a:t>
              </a:r>
            </a:p>
          </p:txBody>
        </p:sp>
        <p:grpSp>
          <p:nvGrpSpPr>
            <p:cNvPr id="14" name="Group 7">
              <a:extLst>
                <a:ext uri="{FF2B5EF4-FFF2-40B4-BE49-F238E27FC236}">
                  <a16:creationId xmlns="" xmlns:a16="http://schemas.microsoft.com/office/drawing/2014/main" id="{CE670312-9DB3-473E-A718-D747D2E94C70}"/>
                </a:ext>
              </a:extLst>
            </p:cNvPr>
            <p:cNvGrpSpPr/>
            <p:nvPr/>
          </p:nvGrpSpPr>
          <p:grpSpPr>
            <a:xfrm>
              <a:off x="7904491" y="1769807"/>
              <a:ext cx="1839971" cy="1220836"/>
              <a:chOff x="8253501" y="1642843"/>
              <a:chExt cx="1997813" cy="1325565"/>
            </a:xfrm>
          </p:grpSpPr>
          <p:pic>
            <p:nvPicPr>
              <p:cNvPr id="55" name="Picture 72">
                <a:extLst>
                  <a:ext uri="{FF2B5EF4-FFF2-40B4-BE49-F238E27FC236}">
                    <a16:creationId xmlns="" xmlns:a16="http://schemas.microsoft.com/office/drawing/2014/main" id="{CA16832E-9C9A-49BD-AA14-30BA554916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53501" y="1943993"/>
                <a:ext cx="857834" cy="737564"/>
              </a:xfrm>
              <a:prstGeom prst="rect">
                <a:avLst/>
              </a:prstGeom>
            </p:spPr>
          </p:pic>
          <p:pic>
            <p:nvPicPr>
              <p:cNvPr id="56" name="Picture 73">
                <a:extLst>
                  <a:ext uri="{FF2B5EF4-FFF2-40B4-BE49-F238E27FC236}">
                    <a16:creationId xmlns="" xmlns:a16="http://schemas.microsoft.com/office/drawing/2014/main" id="{5701FF2C-226A-4DFB-8856-7F8B4D41CB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9727" y="164284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57" name="TextBox 56">
                <a:extLst>
                  <a:ext uri="{FF2B5EF4-FFF2-40B4-BE49-F238E27FC236}">
                    <a16:creationId xmlns="" xmlns:a16="http://schemas.microsoft.com/office/drawing/2014/main" id="{8F0F7C31-C54E-4B29-BF65-0BBB29799B50}"/>
                  </a:ext>
                </a:extLst>
              </p:cNvPr>
              <p:cNvSpPr txBox="1"/>
              <p:nvPr/>
            </p:nvSpPr>
            <p:spPr>
              <a:xfrm>
                <a:off x="9506205" y="1657485"/>
                <a:ext cx="682439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1</a:t>
                </a:r>
              </a:p>
            </p:txBody>
          </p:sp>
          <p:pic>
            <p:nvPicPr>
              <p:cNvPr id="58" name="Picture 75">
                <a:extLst>
                  <a:ext uri="{FF2B5EF4-FFF2-40B4-BE49-F238E27FC236}">
                    <a16:creationId xmlns="" xmlns:a16="http://schemas.microsoft.com/office/drawing/2014/main" id="{A641D9D6-F1CB-41FD-A4AC-DC3B1FDA32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8225" y="209758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="" xmlns:a16="http://schemas.microsoft.com/office/drawing/2014/main" id="{CD281451-29CB-457B-8AF2-C45BB20B4B18}"/>
                  </a:ext>
                </a:extLst>
              </p:cNvPr>
              <p:cNvSpPr txBox="1"/>
              <p:nvPr/>
            </p:nvSpPr>
            <p:spPr>
              <a:xfrm>
                <a:off x="9442120" y="2154284"/>
                <a:ext cx="809194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2</a:t>
                </a:r>
              </a:p>
            </p:txBody>
          </p:sp>
          <p:pic>
            <p:nvPicPr>
              <p:cNvPr id="60" name="Picture 77">
                <a:extLst>
                  <a:ext uri="{FF2B5EF4-FFF2-40B4-BE49-F238E27FC236}">
                    <a16:creationId xmlns="" xmlns:a16="http://schemas.microsoft.com/office/drawing/2014/main" id="{6EF43BE8-060B-4572-A12E-FFC15E00FE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7338" y="255232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="" xmlns:a16="http://schemas.microsoft.com/office/drawing/2014/main" id="{57D68E19-FDA8-423B-9189-FF0C440A7935}"/>
                  </a:ext>
                </a:extLst>
              </p:cNvPr>
              <p:cNvSpPr txBox="1"/>
              <p:nvPr/>
            </p:nvSpPr>
            <p:spPr>
              <a:xfrm>
                <a:off x="9469565" y="2620713"/>
                <a:ext cx="748763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3</a:t>
                </a: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E241102-CE27-498F-8509-C15CF1B7656B}"/>
                </a:ext>
              </a:extLst>
            </p:cNvPr>
            <p:cNvSpPr txBox="1"/>
            <p:nvPr/>
          </p:nvSpPr>
          <p:spPr>
            <a:xfrm>
              <a:off x="8006734" y="3157858"/>
              <a:ext cx="1784546" cy="2967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361" tIns="45676" rIns="91361" bIns="45676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kern="1200" dirty="0">
                  <a:solidFill>
                    <a:srgbClr val="000000"/>
                  </a:solidFill>
                  <a:latin typeface="Trebuchet MS"/>
                </a:rPr>
                <a:t>Optimized Plans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39E468F-00B2-4CDF-AADC-A6323E177767}"/>
                </a:ext>
              </a:extLst>
            </p:cNvPr>
            <p:cNvSpPr txBox="1"/>
            <p:nvPr/>
          </p:nvSpPr>
          <p:spPr>
            <a:xfrm>
              <a:off x="385678" y="3766779"/>
              <a:ext cx="5017185" cy="354272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800" b="1" kern="1200" dirty="0">
                  <a:solidFill>
                    <a:srgbClr val="000000"/>
                  </a:solidFill>
                  <a:latin typeface="Trebuchet MS"/>
                </a:rPr>
                <a:t>Step 2</a:t>
              </a:r>
              <a:r>
                <a:rPr lang="en-US" sz="1800" kern="1200" dirty="0">
                  <a:solidFill>
                    <a:srgbClr val="000000"/>
                  </a:solidFill>
                  <a:latin typeface="Trebuchet MS"/>
                </a:rPr>
                <a:t>: Deploy optimized plans with runtime</a:t>
              </a:r>
            </a:p>
          </p:txBody>
        </p:sp>
        <p:grpSp>
          <p:nvGrpSpPr>
            <p:cNvPr id="17" name="Group 91">
              <a:extLst>
                <a:ext uri="{FF2B5EF4-FFF2-40B4-BE49-F238E27FC236}">
                  <a16:creationId xmlns="" xmlns:a16="http://schemas.microsoft.com/office/drawing/2014/main" id="{18C7E557-DD86-4636-9B68-84443BCC110F}"/>
                </a:ext>
              </a:extLst>
            </p:cNvPr>
            <p:cNvGrpSpPr/>
            <p:nvPr/>
          </p:nvGrpSpPr>
          <p:grpSpPr>
            <a:xfrm>
              <a:off x="8883851" y="5234610"/>
              <a:ext cx="900857" cy="764327"/>
              <a:chOff x="8334731" y="1721658"/>
              <a:chExt cx="1178465" cy="999863"/>
            </a:xfrm>
          </p:grpSpPr>
          <p:grpSp>
            <p:nvGrpSpPr>
              <p:cNvPr id="51" name="Group 117">
                <a:extLst>
                  <a:ext uri="{FF2B5EF4-FFF2-40B4-BE49-F238E27FC236}">
                    <a16:creationId xmlns="" xmlns:a16="http://schemas.microsoft.com/office/drawing/2014/main" id="{61178296-2B79-4159-8C0F-E5331483727E}"/>
                  </a:ext>
                </a:extLst>
              </p:cNvPr>
              <p:cNvGrpSpPr/>
              <p:nvPr/>
            </p:nvGrpSpPr>
            <p:grpSpPr>
              <a:xfrm>
                <a:off x="8334731" y="1721658"/>
                <a:ext cx="1039526" cy="731519"/>
                <a:chOff x="9103576" y="1629298"/>
                <a:chExt cx="1770550" cy="1245943"/>
              </a:xfrm>
            </p:grpSpPr>
            <p:pic>
              <p:nvPicPr>
                <p:cNvPr id="53" name="Picture 119">
                  <a:extLst>
                    <a:ext uri="{FF2B5EF4-FFF2-40B4-BE49-F238E27FC236}">
                      <a16:creationId xmlns="" xmlns:a16="http://schemas.microsoft.com/office/drawing/2014/main" id="{1C5646B2-2C0E-47D4-965E-7E81DB402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6926" r="36358"/>
                <a:stretch/>
              </p:blipFill>
              <p:spPr>
                <a:xfrm>
                  <a:off x="9103576" y="1659835"/>
                  <a:ext cx="1610807" cy="1215406"/>
                </a:xfrm>
                <a:prstGeom prst="rect">
                  <a:avLst/>
                </a:prstGeom>
              </p:spPr>
            </p:pic>
            <p:sp>
              <p:nvSpPr>
                <p:cNvPr id="54" name="Rectangle 120">
                  <a:extLst>
                    <a:ext uri="{FF2B5EF4-FFF2-40B4-BE49-F238E27FC236}">
                      <a16:creationId xmlns="" xmlns:a16="http://schemas.microsoft.com/office/drawing/2014/main" id="{29DE513A-8E2F-4EBD-9583-5C68BBA3AC94}"/>
                    </a:ext>
                  </a:extLst>
                </p:cNvPr>
                <p:cNvSpPr/>
                <p:nvPr/>
              </p:nvSpPr>
              <p:spPr>
                <a:xfrm>
                  <a:off x="10530886" y="1629298"/>
                  <a:ext cx="343240" cy="49242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900" kern="120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sp>
            <p:nvSpPr>
              <p:cNvPr id="52" name="Rectangle 118">
                <a:extLst>
                  <a:ext uri="{FF2B5EF4-FFF2-40B4-BE49-F238E27FC236}">
                    <a16:creationId xmlns="" xmlns:a16="http://schemas.microsoft.com/office/drawing/2014/main" id="{0665CB0E-850A-4028-B807-C0412A2F395E}"/>
                  </a:ext>
                </a:extLst>
              </p:cNvPr>
              <p:cNvSpPr/>
              <p:nvPr/>
            </p:nvSpPr>
            <p:spPr>
              <a:xfrm>
                <a:off x="8385690" y="2399424"/>
                <a:ext cx="1127506" cy="322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196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kern="1200" dirty="0">
                    <a:latin typeface="Trebuchet MS"/>
                    <a:ea typeface="MS PGothic" pitchFamily="34" charset="-128"/>
                    <a:cs typeface="+mn-cs"/>
                  </a:rPr>
                  <a:t>Embedded</a:t>
                </a:r>
              </a:p>
            </p:txBody>
          </p:sp>
        </p:grpSp>
        <p:grpSp>
          <p:nvGrpSpPr>
            <p:cNvPr id="18" name="Group 92">
              <a:extLst>
                <a:ext uri="{FF2B5EF4-FFF2-40B4-BE49-F238E27FC236}">
                  <a16:creationId xmlns="" xmlns:a16="http://schemas.microsoft.com/office/drawing/2014/main" id="{5A13295E-59F6-49BE-8A80-E7EF63E03B39}"/>
                </a:ext>
              </a:extLst>
            </p:cNvPr>
            <p:cNvGrpSpPr/>
            <p:nvPr/>
          </p:nvGrpSpPr>
          <p:grpSpPr>
            <a:xfrm>
              <a:off x="7789060" y="5316522"/>
              <a:ext cx="891806" cy="686073"/>
              <a:chOff x="8385587" y="2796714"/>
              <a:chExt cx="1166625" cy="897495"/>
            </a:xfrm>
          </p:grpSpPr>
          <p:grpSp>
            <p:nvGrpSpPr>
              <p:cNvPr id="47" name="Group 113">
                <a:extLst>
                  <a:ext uri="{FF2B5EF4-FFF2-40B4-BE49-F238E27FC236}">
                    <a16:creationId xmlns="" xmlns:a16="http://schemas.microsoft.com/office/drawing/2014/main" id="{EBB95B3D-C3F2-4DBE-BEB7-7A7DC5E468BA}"/>
                  </a:ext>
                </a:extLst>
              </p:cNvPr>
              <p:cNvGrpSpPr/>
              <p:nvPr/>
            </p:nvGrpSpPr>
            <p:grpSpPr>
              <a:xfrm>
                <a:off x="8422193" y="2796714"/>
                <a:ext cx="1130019" cy="641345"/>
                <a:chOff x="9255482" y="2887446"/>
                <a:chExt cx="1913224" cy="1085854"/>
              </a:xfrm>
            </p:grpSpPr>
            <p:pic>
              <p:nvPicPr>
                <p:cNvPr id="49" name="Picture 115">
                  <a:extLst>
                    <a:ext uri="{FF2B5EF4-FFF2-40B4-BE49-F238E27FC236}">
                      <a16:creationId xmlns="" xmlns:a16="http://schemas.microsoft.com/office/drawing/2014/main" id="{F5678155-DFA0-487C-9FDC-4D2B7F4664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3837" r="33447" b="-1"/>
                <a:stretch/>
              </p:blipFill>
              <p:spPr>
                <a:xfrm>
                  <a:off x="9255482" y="3005305"/>
                  <a:ext cx="1684472" cy="967995"/>
                </a:xfrm>
                <a:prstGeom prst="rect">
                  <a:avLst/>
                </a:prstGeom>
              </p:spPr>
            </p:pic>
            <p:sp>
              <p:nvSpPr>
                <p:cNvPr id="50" name="Rectangle 116">
                  <a:extLst>
                    <a:ext uri="{FF2B5EF4-FFF2-40B4-BE49-F238E27FC236}">
                      <a16:creationId xmlns="" xmlns:a16="http://schemas.microsoft.com/office/drawing/2014/main" id="{4EF1416F-6C58-4C50-9103-EFA03665CAEE}"/>
                    </a:ext>
                  </a:extLst>
                </p:cNvPr>
                <p:cNvSpPr/>
                <p:nvPr/>
              </p:nvSpPr>
              <p:spPr>
                <a:xfrm>
                  <a:off x="10544010" y="2887446"/>
                  <a:ext cx="624696" cy="269264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900" kern="120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sp>
            <p:nvSpPr>
              <p:cNvPr id="48" name="Rectangle 114">
                <a:extLst>
                  <a:ext uri="{FF2B5EF4-FFF2-40B4-BE49-F238E27FC236}">
                    <a16:creationId xmlns="" xmlns:a16="http://schemas.microsoft.com/office/drawing/2014/main" id="{2284EC10-F98B-4DA9-83C2-CEF41DA12E95}"/>
                  </a:ext>
                </a:extLst>
              </p:cNvPr>
              <p:cNvSpPr/>
              <p:nvPr/>
            </p:nvSpPr>
            <p:spPr>
              <a:xfrm>
                <a:off x="8385587" y="3372112"/>
                <a:ext cx="1162053" cy="322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196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kern="1200" dirty="0">
                    <a:latin typeface="Trebuchet MS"/>
                    <a:ea typeface="MS PGothic" pitchFamily="34" charset="-128"/>
                    <a:cs typeface="+mn-cs"/>
                  </a:rPr>
                  <a:t>Automotive</a:t>
                </a:r>
              </a:p>
            </p:txBody>
          </p:sp>
        </p:grpSp>
        <p:grpSp>
          <p:nvGrpSpPr>
            <p:cNvPr id="19" name="Group 93">
              <a:extLst>
                <a:ext uri="{FF2B5EF4-FFF2-40B4-BE49-F238E27FC236}">
                  <a16:creationId xmlns="" xmlns:a16="http://schemas.microsoft.com/office/drawing/2014/main" id="{2E9AFB53-B5FD-4A05-B04C-C59895D9937C}"/>
                </a:ext>
              </a:extLst>
            </p:cNvPr>
            <p:cNvGrpSpPr/>
            <p:nvPr/>
          </p:nvGrpSpPr>
          <p:grpSpPr>
            <a:xfrm>
              <a:off x="8820938" y="4326315"/>
              <a:ext cx="1005696" cy="753770"/>
              <a:chOff x="8319555" y="3929626"/>
              <a:chExt cx="1315611" cy="986053"/>
            </a:xfrm>
          </p:grpSpPr>
          <p:grpSp>
            <p:nvGrpSpPr>
              <p:cNvPr id="43" name="Group 109">
                <a:extLst>
                  <a:ext uri="{FF2B5EF4-FFF2-40B4-BE49-F238E27FC236}">
                    <a16:creationId xmlns="" xmlns:a16="http://schemas.microsoft.com/office/drawing/2014/main" id="{216CB4CC-0663-4B7F-A4B3-FB6858CACA8C}"/>
                  </a:ext>
                </a:extLst>
              </p:cNvPr>
              <p:cNvGrpSpPr/>
              <p:nvPr/>
            </p:nvGrpSpPr>
            <p:grpSpPr>
              <a:xfrm>
                <a:off x="8319555" y="3929626"/>
                <a:ext cx="1148166" cy="742430"/>
                <a:chOff x="8987487" y="4516423"/>
                <a:chExt cx="1810805" cy="1170908"/>
              </a:xfrm>
            </p:grpSpPr>
            <p:pic>
              <p:nvPicPr>
                <p:cNvPr id="45" name="Picture 111">
                  <a:extLst>
                    <a:ext uri="{FF2B5EF4-FFF2-40B4-BE49-F238E27FC236}">
                      <a16:creationId xmlns="" xmlns:a16="http://schemas.microsoft.com/office/drawing/2014/main" id="{DFFF5277-E631-4821-87E9-7E17B6F2F2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3087" r="32557"/>
                <a:stretch/>
              </p:blipFill>
              <p:spPr>
                <a:xfrm>
                  <a:off x="8987487" y="4562061"/>
                  <a:ext cx="1707017" cy="1125270"/>
                </a:xfrm>
                <a:prstGeom prst="rect">
                  <a:avLst/>
                </a:prstGeom>
              </p:spPr>
            </p:pic>
            <p:sp>
              <p:nvSpPr>
                <p:cNvPr id="46" name="Rectangle 112">
                  <a:extLst>
                    <a:ext uri="{FF2B5EF4-FFF2-40B4-BE49-F238E27FC236}">
                      <a16:creationId xmlns="" xmlns:a16="http://schemas.microsoft.com/office/drawing/2014/main" id="{9D7E6F9D-6C12-45CF-9123-CB814D1554E1}"/>
                    </a:ext>
                  </a:extLst>
                </p:cNvPr>
                <p:cNvSpPr/>
                <p:nvPr/>
              </p:nvSpPr>
              <p:spPr>
                <a:xfrm>
                  <a:off x="10494580" y="4516423"/>
                  <a:ext cx="303712" cy="36053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457196" fontAlgn="base">
                    <a:spcBef>
                      <a:spcPct val="0"/>
                    </a:spcBef>
                    <a:spcAft>
                      <a:spcPct val="0"/>
                    </a:spcAft>
                    <a:buClrTx/>
                    <a:defRPr/>
                  </a:pPr>
                  <a:endParaRPr lang="en-US" sz="900" kern="1200">
                    <a:solidFill>
                      <a:srgbClr val="FFFFFF"/>
                    </a:solidFill>
                    <a:latin typeface="Trebuchet MS"/>
                  </a:endParaRPr>
                </a:p>
              </p:txBody>
            </p:sp>
          </p:grpSp>
          <p:sp>
            <p:nvSpPr>
              <p:cNvPr id="44" name="Rectangle 110">
                <a:extLst>
                  <a:ext uri="{FF2B5EF4-FFF2-40B4-BE49-F238E27FC236}">
                    <a16:creationId xmlns="" xmlns:a16="http://schemas.microsoft.com/office/drawing/2014/main" id="{100752B4-156A-4EE6-9F3F-CF362110A9B6}"/>
                  </a:ext>
                </a:extLst>
              </p:cNvPr>
              <p:cNvSpPr/>
              <p:nvPr/>
            </p:nvSpPr>
            <p:spPr>
              <a:xfrm>
                <a:off x="8354200" y="4593582"/>
                <a:ext cx="1280966" cy="3220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457196" fontAlgn="base"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900" kern="1200" dirty="0">
                    <a:latin typeface="Trebuchet MS"/>
                    <a:ea typeface="MS PGothic" pitchFamily="34" charset="-128"/>
                    <a:cs typeface="+mn-cs"/>
                  </a:rPr>
                  <a:t>Data center</a:t>
                </a:r>
              </a:p>
            </p:txBody>
          </p:sp>
        </p:grpSp>
        <p:pic>
          <p:nvPicPr>
            <p:cNvPr id="20" name="Picture 124">
              <a:extLst>
                <a:ext uri="{FF2B5EF4-FFF2-40B4-BE49-F238E27FC236}">
                  <a16:creationId xmlns="" xmlns:a16="http://schemas.microsoft.com/office/drawing/2014/main" id="{1D5169DC-1241-4911-92AA-1D4A5854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1725" y="1867234"/>
              <a:ext cx="1566996" cy="1281171"/>
            </a:xfrm>
            <a:prstGeom prst="rect">
              <a:avLst/>
            </a:prstGeom>
          </p:spPr>
        </p:pic>
        <p:pic>
          <p:nvPicPr>
            <p:cNvPr id="21" name="Picture 125">
              <a:extLst>
                <a:ext uri="{FF2B5EF4-FFF2-40B4-BE49-F238E27FC236}">
                  <a16:creationId xmlns="" xmlns:a16="http://schemas.microsoft.com/office/drawing/2014/main" id="{4ADE7923-DB21-4AE5-8A6B-11F1C22D7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485" y="4367762"/>
              <a:ext cx="1493018" cy="1203830"/>
            </a:xfrm>
            <a:prstGeom prst="rect">
              <a:avLst/>
            </a:prstGeom>
          </p:spPr>
        </p:pic>
        <p:sp>
          <p:nvSpPr>
            <p:cNvPr id="22" name="Arrow: Right 2">
              <a:extLst>
                <a:ext uri="{FF2B5EF4-FFF2-40B4-BE49-F238E27FC236}">
                  <a16:creationId xmlns="" xmlns:a16="http://schemas.microsoft.com/office/drawing/2014/main" id="{EDDFB265-5E73-445B-83A6-E0BC892541F1}"/>
                </a:ext>
              </a:extLst>
            </p:cNvPr>
            <p:cNvSpPr/>
            <p:nvPr/>
          </p:nvSpPr>
          <p:spPr>
            <a:xfrm>
              <a:off x="6327484" y="2326474"/>
              <a:ext cx="1100557" cy="31094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9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60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3" name="Arrow: Right 126">
              <a:extLst>
                <a:ext uri="{FF2B5EF4-FFF2-40B4-BE49-F238E27FC236}">
                  <a16:creationId xmlns="" xmlns:a16="http://schemas.microsoft.com/office/drawing/2014/main" id="{41B9BCE0-349D-4398-8B43-2C29D2A6E706}"/>
                </a:ext>
              </a:extLst>
            </p:cNvPr>
            <p:cNvSpPr/>
            <p:nvPr/>
          </p:nvSpPr>
          <p:spPr>
            <a:xfrm>
              <a:off x="2894813" y="2326474"/>
              <a:ext cx="1100557" cy="31094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9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60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95F23306-CA62-4D9F-A21E-FD472C0F6AE2}"/>
                </a:ext>
              </a:extLst>
            </p:cNvPr>
            <p:cNvSpPr txBox="1"/>
            <p:nvPr/>
          </p:nvSpPr>
          <p:spPr>
            <a:xfrm>
              <a:off x="2959725" y="1862694"/>
              <a:ext cx="828164" cy="5553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Import</a:t>
              </a:r>
            </a:p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Model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A05247EF-11B3-4612-AB5D-E27D6676C512}"/>
                </a:ext>
              </a:extLst>
            </p:cNvPr>
            <p:cNvSpPr txBox="1"/>
            <p:nvPr/>
          </p:nvSpPr>
          <p:spPr>
            <a:xfrm>
              <a:off x="6303814" y="1862694"/>
              <a:ext cx="1009354" cy="5553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Serialize</a:t>
              </a:r>
            </a:p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Engine</a:t>
              </a:r>
            </a:p>
          </p:txBody>
        </p:sp>
        <p:grpSp>
          <p:nvGrpSpPr>
            <p:cNvPr id="26" name="Group 138">
              <a:extLst>
                <a:ext uri="{FF2B5EF4-FFF2-40B4-BE49-F238E27FC236}">
                  <a16:creationId xmlns="" xmlns:a16="http://schemas.microsoft.com/office/drawing/2014/main" id="{11464416-9FB1-4E69-B20C-E34410E458E2}"/>
                </a:ext>
              </a:extLst>
            </p:cNvPr>
            <p:cNvGrpSpPr/>
            <p:nvPr/>
          </p:nvGrpSpPr>
          <p:grpSpPr>
            <a:xfrm>
              <a:off x="805752" y="4350755"/>
              <a:ext cx="1839971" cy="1220836"/>
              <a:chOff x="8253501" y="1642843"/>
              <a:chExt cx="1997813" cy="1325565"/>
            </a:xfrm>
          </p:grpSpPr>
          <p:pic>
            <p:nvPicPr>
              <p:cNvPr id="36" name="Picture 139">
                <a:extLst>
                  <a:ext uri="{FF2B5EF4-FFF2-40B4-BE49-F238E27FC236}">
                    <a16:creationId xmlns="" xmlns:a16="http://schemas.microsoft.com/office/drawing/2014/main" id="{4F111800-D7B0-4BB7-BE55-6CD4101A4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253501" y="1943993"/>
                <a:ext cx="857834" cy="737564"/>
              </a:xfrm>
              <a:prstGeom prst="rect">
                <a:avLst/>
              </a:prstGeom>
            </p:spPr>
          </p:pic>
          <p:pic>
            <p:nvPicPr>
              <p:cNvPr id="37" name="Picture 140">
                <a:extLst>
                  <a:ext uri="{FF2B5EF4-FFF2-40B4-BE49-F238E27FC236}">
                    <a16:creationId xmlns="" xmlns:a16="http://schemas.microsoft.com/office/drawing/2014/main" id="{9BF0ACB9-8BE4-4D9B-A373-193509416E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9727" y="164284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="" xmlns:a16="http://schemas.microsoft.com/office/drawing/2014/main" id="{6C1AADE5-6CC6-4BE7-9B9C-82778217E713}"/>
                  </a:ext>
                </a:extLst>
              </p:cNvPr>
              <p:cNvSpPr txBox="1"/>
              <p:nvPr/>
            </p:nvSpPr>
            <p:spPr>
              <a:xfrm>
                <a:off x="9506205" y="1657485"/>
                <a:ext cx="682439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1</a:t>
                </a:r>
              </a:p>
            </p:txBody>
          </p:sp>
          <p:pic>
            <p:nvPicPr>
              <p:cNvPr id="39" name="Picture 142">
                <a:extLst>
                  <a:ext uri="{FF2B5EF4-FFF2-40B4-BE49-F238E27FC236}">
                    <a16:creationId xmlns="" xmlns:a16="http://schemas.microsoft.com/office/drawing/2014/main" id="{1DE65460-3C36-4733-9BFA-3FC0B58A9B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8225" y="209758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C2DB184D-830C-47E3-81A9-9173E5E3F3F2}"/>
                  </a:ext>
                </a:extLst>
              </p:cNvPr>
              <p:cNvSpPr txBox="1"/>
              <p:nvPr/>
            </p:nvSpPr>
            <p:spPr>
              <a:xfrm>
                <a:off x="9442120" y="2154284"/>
                <a:ext cx="809194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2</a:t>
                </a:r>
              </a:p>
            </p:txBody>
          </p:sp>
          <p:pic>
            <p:nvPicPr>
              <p:cNvPr id="41" name="Picture 144">
                <a:extLst>
                  <a:ext uri="{FF2B5EF4-FFF2-40B4-BE49-F238E27FC236}">
                    <a16:creationId xmlns="" xmlns:a16="http://schemas.microsoft.com/office/drawing/2014/main" id="{D8F3681B-5F99-4974-98A6-F1E39061BB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7338" y="2552323"/>
                <a:ext cx="483240" cy="416085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06572DFF-0DB5-4335-9EAC-58A002F24514}"/>
                  </a:ext>
                </a:extLst>
              </p:cNvPr>
              <p:cNvSpPr txBox="1"/>
              <p:nvPr/>
            </p:nvSpPr>
            <p:spPr>
              <a:xfrm>
                <a:off x="9473042" y="2620713"/>
                <a:ext cx="748763" cy="290995"/>
              </a:xfrm>
              <a:prstGeom prst="rect">
                <a:avLst/>
              </a:prstGeom>
              <a:noFill/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361" tIns="45676" rIns="91361" bIns="45676" rtlCol="0" anchor="ctr">
                <a:spAutoFit/>
              </a:bodyPr>
              <a:lstStyle/>
              <a:p>
                <a:pPr algn="ctr" defTabSz="45719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defRPr/>
                </a:pPr>
                <a:r>
                  <a:rPr lang="en-US" sz="1200" kern="1200" dirty="0">
                    <a:solidFill>
                      <a:srgbClr val="000000"/>
                    </a:solidFill>
                    <a:latin typeface="Trebuchet MS"/>
                  </a:rPr>
                  <a:t>Plan 3</a:t>
                </a: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B6C9F2E-D830-46C4-8983-4B2777C37BC5}"/>
                </a:ext>
              </a:extLst>
            </p:cNvPr>
            <p:cNvSpPr txBox="1"/>
            <p:nvPr/>
          </p:nvSpPr>
          <p:spPr>
            <a:xfrm>
              <a:off x="907993" y="5738806"/>
              <a:ext cx="1784546" cy="296730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361" tIns="45676" rIns="91361" bIns="45676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kern="1200" dirty="0">
                  <a:solidFill>
                    <a:srgbClr val="000000"/>
                  </a:solidFill>
                  <a:latin typeface="Trebuchet MS"/>
                </a:rPr>
                <a:t>Optimized Plans</a:t>
              </a:r>
            </a:p>
          </p:txBody>
        </p:sp>
        <p:sp>
          <p:nvSpPr>
            <p:cNvPr id="28" name="Arrow: Right 147">
              <a:extLst>
                <a:ext uri="{FF2B5EF4-FFF2-40B4-BE49-F238E27FC236}">
                  <a16:creationId xmlns="" xmlns:a16="http://schemas.microsoft.com/office/drawing/2014/main" id="{45745E43-3D36-4B6B-89D5-35CE54928E43}"/>
                </a:ext>
              </a:extLst>
            </p:cNvPr>
            <p:cNvSpPr/>
            <p:nvPr/>
          </p:nvSpPr>
          <p:spPr>
            <a:xfrm>
              <a:off x="2913340" y="4804393"/>
              <a:ext cx="1100557" cy="31094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9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60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31110CB6-134C-4279-9DE0-A423A23FB6AB}"/>
                </a:ext>
              </a:extLst>
            </p:cNvPr>
            <p:cNvSpPr txBox="1"/>
            <p:nvPr/>
          </p:nvSpPr>
          <p:spPr>
            <a:xfrm>
              <a:off x="2768960" y="4304893"/>
              <a:ext cx="1318545" cy="5553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De-serialize</a:t>
              </a:r>
            </a:p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Engine</a:t>
              </a:r>
            </a:p>
          </p:txBody>
        </p:sp>
        <p:sp>
          <p:nvSpPr>
            <p:cNvPr id="30" name="Arrow: Right 149">
              <a:extLst>
                <a:ext uri="{FF2B5EF4-FFF2-40B4-BE49-F238E27FC236}">
                  <a16:creationId xmlns="" xmlns:a16="http://schemas.microsoft.com/office/drawing/2014/main" id="{82639D77-817D-4E6A-87A9-221FE297703C}"/>
                </a:ext>
              </a:extLst>
            </p:cNvPr>
            <p:cNvSpPr/>
            <p:nvPr/>
          </p:nvSpPr>
          <p:spPr>
            <a:xfrm>
              <a:off x="6327484" y="4777507"/>
              <a:ext cx="1100557" cy="310940"/>
            </a:xfrm>
            <a:prstGeom prst="rightArrow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96" fontAlgn="base"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endParaRPr lang="en-US" sz="1600" kern="1200">
                <a:solidFill>
                  <a:srgbClr val="FFFFFF"/>
                </a:solidFill>
                <a:latin typeface="Trebuchet M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DEAC126A-DB99-4A76-96F4-9D25C1A01C1B}"/>
                </a:ext>
              </a:extLst>
            </p:cNvPr>
            <p:cNvSpPr txBox="1"/>
            <p:nvPr/>
          </p:nvSpPr>
          <p:spPr>
            <a:xfrm>
              <a:off x="6365986" y="4302028"/>
              <a:ext cx="981627" cy="5553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pAutoFit/>
            </a:bodyPr>
            <a:lstStyle/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Deploy </a:t>
              </a:r>
            </a:p>
            <a:p>
              <a:pPr algn="ctr" defTabSz="45719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defRPr/>
              </a:pPr>
              <a:r>
                <a:rPr lang="en-US" sz="1600" kern="1200" dirty="0">
                  <a:solidFill>
                    <a:srgbClr val="000000"/>
                  </a:solidFill>
                  <a:latin typeface="Trebuchet MS"/>
                </a:rPr>
                <a:t>Runtime</a:t>
              </a:r>
            </a:p>
          </p:txBody>
        </p:sp>
        <p:pic>
          <p:nvPicPr>
            <p:cNvPr id="32" name="Picture 152">
              <a:extLst>
                <a:ext uri="{FF2B5EF4-FFF2-40B4-BE49-F238E27FC236}">
                  <a16:creationId xmlns="" xmlns:a16="http://schemas.microsoft.com/office/drawing/2014/main" id="{98298D1D-FF36-476D-9466-513B01EE1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7044" y="4407123"/>
              <a:ext cx="772937" cy="623224"/>
            </a:xfrm>
            <a:prstGeom prst="rect">
              <a:avLst/>
            </a:prstGeom>
          </p:spPr>
        </p:pic>
        <p:cxnSp>
          <p:nvCxnSpPr>
            <p:cNvPr id="33" name="Straight Arrow Connector 5">
              <a:extLst>
                <a:ext uri="{FF2B5EF4-FFF2-40B4-BE49-F238E27FC236}">
                  <a16:creationId xmlns="" xmlns:a16="http://schemas.microsoft.com/office/drawing/2014/main" id="{BD9623EF-0B14-4A91-A4C7-1068A65C5993}"/>
                </a:ext>
              </a:extLst>
            </p:cNvPr>
            <p:cNvCxnSpPr>
              <a:cxnSpLocks/>
            </p:cNvCxnSpPr>
            <p:nvPr/>
          </p:nvCxnSpPr>
          <p:spPr>
            <a:xfrm>
              <a:off x="8611446" y="4633112"/>
              <a:ext cx="293871" cy="0"/>
            </a:xfrm>
            <a:prstGeom prst="straightConnector1">
              <a:avLst/>
            </a:prstGeom>
            <a:ln>
              <a:solidFill>
                <a:srgbClr val="76B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153">
              <a:extLst>
                <a:ext uri="{FF2B5EF4-FFF2-40B4-BE49-F238E27FC236}">
                  <a16:creationId xmlns="" xmlns:a16="http://schemas.microsoft.com/office/drawing/2014/main" id="{3BB5D17C-9F8C-4ABD-8C6B-C0DA6B49570E}"/>
                </a:ext>
              </a:extLst>
            </p:cNvPr>
            <p:cNvCxnSpPr>
              <a:cxnSpLocks/>
            </p:cNvCxnSpPr>
            <p:nvPr/>
          </p:nvCxnSpPr>
          <p:spPr>
            <a:xfrm>
              <a:off x="8613141" y="5030348"/>
              <a:ext cx="245435" cy="175116"/>
            </a:xfrm>
            <a:prstGeom prst="straightConnector1">
              <a:avLst/>
            </a:prstGeom>
            <a:ln>
              <a:solidFill>
                <a:srgbClr val="76B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154">
              <a:extLst>
                <a:ext uri="{FF2B5EF4-FFF2-40B4-BE49-F238E27FC236}">
                  <a16:creationId xmlns="" xmlns:a16="http://schemas.microsoft.com/office/drawing/2014/main" id="{884FAC50-1948-4E27-B0A2-57E7DDAB312F}"/>
                </a:ext>
              </a:extLst>
            </p:cNvPr>
            <p:cNvCxnSpPr>
              <a:cxnSpLocks/>
            </p:cNvCxnSpPr>
            <p:nvPr/>
          </p:nvCxnSpPr>
          <p:spPr>
            <a:xfrm>
              <a:off x="8165293" y="5063179"/>
              <a:ext cx="1484" cy="258404"/>
            </a:xfrm>
            <a:prstGeom prst="straightConnector1">
              <a:avLst/>
            </a:prstGeom>
            <a:ln>
              <a:solidFill>
                <a:srgbClr val="76B9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001316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274751" y="2731515"/>
            <a:ext cx="10423298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Task 3</a:t>
            </a:r>
            <a:b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US" altLang="ko-KR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DEPLOYMENT</a:t>
            </a:r>
            <a:endParaRPr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542264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274751" y="2731515"/>
            <a:ext cx="10423298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dirty="0">
                <a:solidFill>
                  <a:schemeClr val="lt1"/>
                </a:solidFill>
                <a:latin typeface="Trebuchet MS" panose="020B0603020202020204" pitchFamily="34" charset="0"/>
              </a:rPr>
              <a:t>TRANSFER LEARNING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247855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altLang="ko-KR" dirty="0">
                <a:latin typeface="Trebuchet MS" panose="020B0603020202020204" pitchFamily="34" charset="0"/>
              </a:rPr>
              <a:t>TRANSFER LEARNING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833646"/>
            <a:ext cx="32399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http://cs231n.github.io/transfer-learning/</a:t>
            </a:r>
            <a:endParaRPr lang="en-US" altLang="ko-KR" sz="800" dirty="0"/>
          </a:p>
          <a:p>
            <a:pPr>
              <a:buSzPct val="100000"/>
            </a:pPr>
            <a:r>
              <a:rPr lang="en-US" altLang="ko-KR" sz="800" dirty="0">
                <a:hlinkClick r:id="rId4"/>
              </a:rPr>
              <a:t>http://cs231n.stanford.edu/slides/2018/cs231n_2018_lecture07.pdf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="" xmlns:a16="http://schemas.microsoft.com/office/drawing/2014/main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Why do we use “</a:t>
            </a:r>
            <a:r>
              <a:rPr lang="en-US" altLang="ko-KR" sz="2000" b="1" dirty="0">
                <a:solidFill>
                  <a:schemeClr val="dk2"/>
                </a:solidFill>
                <a:latin typeface="Trebuchet MS" panose="020B0603020202020204" pitchFamily="34" charset="0"/>
              </a:rPr>
              <a:t>transfer learning</a:t>
            </a: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”?</a:t>
            </a:r>
          </a:p>
          <a:p>
            <a:pPr marL="857245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충분한 양의 데이터를 갖고 있기가 쉽지 않음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857245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à"/>
            </a:pP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다른 사람들이 </a:t>
            </a:r>
            <a:r>
              <a:rPr lang="ko-KR" altLang="en-US" sz="1800" b="1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미리 학습한 모델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을 이용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857245" lvl="1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à"/>
            </a:pP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  <a:sym typeface="Wingdings" panose="05000000000000000000" pitchFamily="2" charset="2"/>
            </a:endParaRP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Trebuchet MS" panose="020B0603020202020204" pitchFamily="34" charset="0"/>
              </a:rPr>
              <a:t>Major types of transfer learning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as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fixed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feature extractor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Fine-tuning the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Pretrained models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5674348-A846-42E9-8686-FE9B218D2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9654" y="3086100"/>
            <a:ext cx="5204798" cy="263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789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altLang="ko-KR" dirty="0">
                <a:latin typeface="Trebuchet MS" panose="020B0603020202020204" pitchFamily="34" charset="0"/>
              </a:rPr>
              <a:t>TRANSFER LEARNING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2005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http://cs231n.github.io/transfer-learning/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="" xmlns:a16="http://schemas.microsoft.com/office/drawing/2014/main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Trebuchet MS" panose="020B0603020202020204" pitchFamily="34" charset="0"/>
              </a:rPr>
              <a:t>Major types of transfer learning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as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fixed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feature extractor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Pretrained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된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의 마지막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Fully-connected layer 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제거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이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network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를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new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dataset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의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feature extractor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로 사용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new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dataset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에 대해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linear classifier 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학습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(Linear SVM,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Softmax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classifier, …)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Fine-tuning the </a:t>
            </a:r>
            <a:r>
              <a:rPr lang="en-US" altLang="ko-KR" sz="1800" dirty="0" err="1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ConvNet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Pretrained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9587781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altLang="ko-KR" dirty="0">
                <a:latin typeface="Trebuchet MS" panose="020B0603020202020204" pitchFamily="34" charset="0"/>
              </a:rPr>
              <a:t>TRANSFER LEARNING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2005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http://cs231n.github.io/transfer-learning/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="" xmlns:a16="http://schemas.microsoft.com/office/drawing/2014/main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10264480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Trebuchet MS" panose="020B0603020202020204" pitchFamily="34" charset="0"/>
              </a:rPr>
              <a:t>Major types of transfer learning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 err="1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as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fixed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feature extractor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Fine-tuning the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Classifier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on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top of the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을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new dataset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에 대해 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replace </a:t>
            </a:r>
            <a:r>
              <a:rPr lang="en-US" altLang="ko-KR" sz="1800" dirty="0">
                <a:solidFill>
                  <a:schemeClr val="bg2"/>
                </a:solidFill>
                <a:latin typeface="+mn-lt"/>
              </a:rPr>
              <a:t>&amp;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retrain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Fine-tune the weights of the pretrained network by continuing the backpropagation</a:t>
            </a:r>
          </a:p>
          <a:p>
            <a:pPr marL="1831960" lvl="3" indent="-285750" algn="l">
              <a:lnSpc>
                <a:spcPct val="150000"/>
              </a:lnSpc>
              <a:spcBef>
                <a:spcPts val="0"/>
              </a:spcBef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Fine-tune </a:t>
            </a:r>
            <a:r>
              <a:rPr lang="en-US" altLang="ko-KR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all the layers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of the </a:t>
            </a:r>
            <a:r>
              <a:rPr lang="en-US" altLang="ko-KR" sz="1800" dirty="0" err="1">
                <a:solidFill>
                  <a:schemeClr val="bg2"/>
                </a:solidFill>
                <a:latin typeface="Trebuchet MS" panose="020B0603020202020204" pitchFamily="34" charset="0"/>
              </a:rPr>
              <a:t>ConvNet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  <a:p>
            <a:pPr marL="1831960" lvl="3" indent="-285750" algn="l">
              <a:lnSpc>
                <a:spcPct val="150000"/>
              </a:lnSpc>
              <a:spcBef>
                <a:spcPts val="0"/>
              </a:spcBef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Keep some of </a:t>
            </a:r>
            <a:r>
              <a:rPr lang="en-US" altLang="ko-KR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the earlier layers fixed</a:t>
            </a:r>
          </a:p>
          <a:p>
            <a:pPr marL="1831960" lvl="3" indent="-285750" algn="l">
              <a:lnSpc>
                <a:spcPct val="150000"/>
              </a:lnSpc>
              <a:spcBef>
                <a:spcPts val="0"/>
              </a:spcBef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Fine-tune </a:t>
            </a:r>
            <a:r>
              <a:rPr lang="en-US" altLang="ko-KR" sz="1800" b="1" dirty="0">
                <a:solidFill>
                  <a:schemeClr val="bg2"/>
                </a:solidFill>
                <a:latin typeface="Trebuchet MS" panose="020B0603020202020204" pitchFamily="34" charset="0"/>
              </a:rPr>
              <a:t>some higher-level portion</a:t>
            </a: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 of the network</a:t>
            </a:r>
            <a:endParaRPr lang="en-US" altLang="ko-KR" sz="1800" dirty="0">
              <a:solidFill>
                <a:schemeClr val="bg1">
                  <a:lumMod val="85000"/>
                </a:schemeClr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Pretrained models</a:t>
            </a:r>
          </a:p>
        </p:txBody>
      </p:sp>
    </p:spTree>
    <p:extLst>
      <p:ext uri="{BB962C8B-B14F-4D97-AF65-F5344CB8AC3E}">
        <p14:creationId xmlns:p14="http://schemas.microsoft.com/office/powerpoint/2010/main" val="5683695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0"/>
            <a:ext cx="4388885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0" y="2790633"/>
            <a:ext cx="438888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TOPICS</a:t>
            </a:r>
            <a:endParaRPr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4896464" y="870109"/>
            <a:ext cx="575187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dirty="0">
                <a:solidFill>
                  <a:schemeClr val="dk2"/>
                </a:solidFill>
                <a:latin typeface="Trebuchet MS" panose="020B0603020202020204" pitchFamily="34" charset="0"/>
              </a:rPr>
              <a:t>Week</a:t>
            </a:r>
            <a:r>
              <a:rPr lang="ko-KR" altLang="en-US" sz="2000" dirty="0">
                <a:solidFill>
                  <a:schemeClr val="dk2"/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1</a:t>
            </a:r>
            <a:r>
              <a:rPr lang="ko-KR" altLang="en-US" sz="2000" dirty="0">
                <a:solidFill>
                  <a:schemeClr val="dk2"/>
                </a:solidFill>
                <a:latin typeface="Trebuchet MS" panose="020B0603020202020204" pitchFamily="34" charset="0"/>
              </a:rPr>
              <a:t> </a:t>
            </a:r>
            <a:r>
              <a:rPr lang="en-US" sz="2000" dirty="0">
                <a:solidFill>
                  <a:schemeClr val="dk2"/>
                </a:solidFill>
                <a:latin typeface="Trebuchet MS" panose="020B0603020202020204" pitchFamily="34" charset="0"/>
              </a:rPr>
              <a:t>Review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Arial"/>
              </a:rPr>
              <a:t>Overfitting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Big Data</a:t>
            </a: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Arial"/>
              </a:rPr>
              <a:t>Transfer Learning</a:t>
            </a: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altLang="ko-KR" dirty="0">
                <a:latin typeface="Trebuchet MS" panose="020B0603020202020204" pitchFamily="34" charset="0"/>
              </a:rPr>
              <a:t>TRANSFER LEARNING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2005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http://cs231n.github.io/transfer-learning/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="" xmlns:a16="http://schemas.microsoft.com/office/drawing/2014/main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10264480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Trebuchet MS" panose="020B0603020202020204" pitchFamily="34" charset="0"/>
              </a:rPr>
              <a:t>Major types of transfer learning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 err="1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ConvNet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as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fixed</a:t>
            </a:r>
            <a:r>
              <a:rPr lang="ko-KR" altLang="en-US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 </a:t>
            </a:r>
            <a:r>
              <a:rPr lang="en-US" altLang="ko-KR" sz="1800" dirty="0">
                <a:solidFill>
                  <a:schemeClr val="bg1">
                    <a:lumMod val="85000"/>
                  </a:schemeClr>
                </a:solidFill>
                <a:latin typeface="Trebuchet MS" panose="020B0603020202020204" pitchFamily="34" charset="0"/>
              </a:rPr>
              <a:t>feature extractor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rgbClr val="D9D9D9"/>
                </a:solidFill>
                <a:latin typeface="Trebuchet MS" panose="020B0603020202020204" pitchFamily="34" charset="0"/>
              </a:rPr>
              <a:t>Fine-tuning the </a:t>
            </a:r>
            <a:r>
              <a:rPr lang="en-US" altLang="ko-KR" sz="1800" dirty="0" err="1">
                <a:solidFill>
                  <a:srgbClr val="D9D9D9"/>
                </a:solidFill>
                <a:latin typeface="Trebuchet MS" panose="020B0603020202020204" pitchFamily="34" charset="0"/>
              </a:rPr>
              <a:t>ConvNet</a:t>
            </a:r>
            <a:endParaRPr lang="en-US" altLang="ko-KR" sz="1800" dirty="0">
              <a:solidFill>
                <a:srgbClr val="D9D9D9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Pretrained models</a:t>
            </a:r>
          </a:p>
          <a:p>
            <a:pPr lvl="2"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</a:pPr>
            <a:r>
              <a:rPr lang="en-US" altLang="ko-KR" sz="1800" dirty="0">
                <a:solidFill>
                  <a:schemeClr val="bg2"/>
                </a:solidFill>
                <a:latin typeface="Trebuchet MS" panose="020B0603020202020204" pitchFamily="34" charset="0"/>
              </a:rPr>
              <a:t>- ImageNet</a:t>
            </a:r>
            <a:r>
              <a:rPr lang="ko-KR" alt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으로 미리 학습한 모델 사용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356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altLang="ko-KR" dirty="0">
                <a:latin typeface="Trebuchet MS" panose="020B0603020202020204" pitchFamily="34" charset="0"/>
              </a:rPr>
              <a:t>TRANSFER LEARNING</a:t>
            </a:r>
            <a:endParaRPr lang="en-US" dirty="0">
              <a:latin typeface="Trebuchet MS" panose="020B0603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411FEB8C-16A3-4796-8CDA-F7C352119F8A}"/>
              </a:ext>
            </a:extLst>
          </p:cNvPr>
          <p:cNvSpPr/>
          <p:nvPr/>
        </p:nvSpPr>
        <p:spPr>
          <a:xfrm>
            <a:off x="0" y="5956756"/>
            <a:ext cx="2005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http://cs231n.github.io/transfer-learning/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="" xmlns:a16="http://schemas.microsoft.com/office/drawing/2014/main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10264480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bg2"/>
                </a:solidFill>
                <a:latin typeface="Trebuchet MS" panose="020B0603020202020204" pitchFamily="34" charset="0"/>
              </a:rPr>
              <a:t>Examples of transfer learning</a:t>
            </a:r>
            <a:endParaRPr lang="en-US" altLang="ko-KR" sz="1800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7BA73B6-99F5-41F3-A81E-FF5E2AC19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453" y="1926655"/>
            <a:ext cx="7951894" cy="402577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33C1370-2C7C-4596-A75E-794158780446}"/>
              </a:ext>
            </a:extLst>
          </p:cNvPr>
          <p:cNvSpPr/>
          <p:nvPr/>
        </p:nvSpPr>
        <p:spPr>
          <a:xfrm>
            <a:off x="3007360" y="4422986"/>
            <a:ext cx="1056640" cy="7450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773F61A-AF0B-4271-982F-EC2A376E8A4F}"/>
              </a:ext>
            </a:extLst>
          </p:cNvPr>
          <p:cNvSpPr/>
          <p:nvPr/>
        </p:nvSpPr>
        <p:spPr>
          <a:xfrm>
            <a:off x="5574453" y="4572280"/>
            <a:ext cx="1286934" cy="7636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C2E4B2D-85A6-4C2C-ABD8-8FD9729325B0}"/>
              </a:ext>
            </a:extLst>
          </p:cNvPr>
          <p:cNvSpPr txBox="1"/>
          <p:nvPr/>
        </p:nvSpPr>
        <p:spPr>
          <a:xfrm>
            <a:off x="4436533" y="3194110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Trebuchet MS" panose="020B0603020202020204" pitchFamily="34" charset="0"/>
              </a:rPr>
              <a:t>CNN pretrained</a:t>
            </a:r>
            <a:br>
              <a:rPr lang="en-US" altLang="ko-KR" b="1" dirty="0">
                <a:solidFill>
                  <a:srgbClr val="FF0000"/>
                </a:solidFill>
                <a:latin typeface="Trebuchet MS" panose="020B0603020202020204" pitchFamily="34" charset="0"/>
              </a:rPr>
            </a:br>
            <a:r>
              <a:rPr lang="en-US" altLang="ko-KR" b="1" dirty="0">
                <a:solidFill>
                  <a:srgbClr val="FF0000"/>
                </a:solidFill>
                <a:latin typeface="Trebuchet MS" panose="020B0603020202020204" pitchFamily="34" charset="0"/>
              </a:rPr>
              <a:t>on ImageNet</a:t>
            </a:r>
            <a:endParaRPr lang="ko-KR" altLang="en-US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BC7528FA-97EA-4CA7-BE64-E125BA894275}"/>
              </a:ext>
            </a:extLst>
          </p:cNvPr>
          <p:cNvCxnSpPr/>
          <p:nvPr/>
        </p:nvCxnSpPr>
        <p:spPr>
          <a:xfrm flipH="1">
            <a:off x="4064000" y="3718560"/>
            <a:ext cx="1131147" cy="7044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67A75696-05AD-4E75-BBC1-A082BC2109EA}"/>
              </a:ext>
            </a:extLst>
          </p:cNvPr>
          <p:cNvCxnSpPr>
            <a:cxnSpLocks/>
          </p:cNvCxnSpPr>
          <p:nvPr/>
        </p:nvCxnSpPr>
        <p:spPr>
          <a:xfrm>
            <a:off x="5178082" y="3715780"/>
            <a:ext cx="396371" cy="8565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="" xmlns:a16="http://schemas.microsoft.com/office/drawing/2014/main" id="{CD4AE98E-2339-4CA0-A1F5-66FDC9ED44CF}"/>
              </a:ext>
            </a:extLst>
          </p:cNvPr>
          <p:cNvSpPr/>
          <p:nvPr/>
        </p:nvSpPr>
        <p:spPr>
          <a:xfrm>
            <a:off x="6925732" y="4658360"/>
            <a:ext cx="1745827" cy="677557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892FE97-E617-429C-9BE0-62442BAC0C6F}"/>
              </a:ext>
            </a:extLst>
          </p:cNvPr>
          <p:cNvSpPr txBox="1"/>
          <p:nvPr/>
        </p:nvSpPr>
        <p:spPr>
          <a:xfrm>
            <a:off x="8671559" y="3999471"/>
            <a:ext cx="2241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Word vectors pretrained</a:t>
            </a:r>
            <a:b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</a:br>
            <a:r>
              <a:rPr lang="en-US" altLang="ko-KR" b="1" dirty="0">
                <a:solidFill>
                  <a:schemeClr val="tx2">
                    <a:lumMod val="75000"/>
                  </a:schemeClr>
                </a:solidFill>
                <a:latin typeface="Trebuchet MS" panose="020B0603020202020204" pitchFamily="34" charset="0"/>
              </a:rPr>
              <a:t>with word2vec</a:t>
            </a:r>
            <a:endParaRPr lang="ko-KR" altLang="en-US" b="1" dirty="0">
              <a:solidFill>
                <a:schemeClr val="tx2">
                  <a:lumMod val="75000"/>
                </a:schemeClr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="" xmlns:a16="http://schemas.microsoft.com/office/drawing/2014/main" id="{D0B19C42-E099-48D6-A6CD-3D0BF16B4C74}"/>
              </a:ext>
            </a:extLst>
          </p:cNvPr>
          <p:cNvCxnSpPr>
            <a:stCxn id="17" idx="3"/>
            <a:endCxn id="18" idx="2"/>
          </p:cNvCxnSpPr>
          <p:nvPr/>
        </p:nvCxnSpPr>
        <p:spPr>
          <a:xfrm flipV="1">
            <a:off x="8671559" y="4522691"/>
            <a:ext cx="1120660" cy="474448"/>
          </a:xfrm>
          <a:prstGeom prst="curvedConnector2">
            <a:avLst/>
          </a:prstGeom>
          <a:ln w="28575">
            <a:solidFill>
              <a:schemeClr val="tx2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7956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6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Reference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7"/>
            <a:ext cx="9948672" cy="4323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3"/>
              </a:rPr>
              <a:t>http://cs231n.stanford.edu/slides/2019/cs231n_2019_lecture08.pdf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4"/>
              </a:rPr>
              <a:t>http://cs231n.github.io/neural-networks-3/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5"/>
              </a:rPr>
              <a:t>https://nittaku.tistory.com/289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6"/>
              </a:rPr>
              <a:t>https://laonple.blog.me/220527647084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7"/>
              </a:rPr>
              <a:t>https://laonple.blog.me/220542170499</a:t>
            </a:r>
            <a:endParaRPr lang="en-US" altLang="ko-KR" sz="1000" dirty="0">
              <a:solidFill>
                <a:srgbClr val="85C01B"/>
              </a:solidFill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8"/>
              </a:rPr>
              <a:t>https://m.etnews.com/20171128000218</a:t>
            </a:r>
            <a:endParaRPr lang="en-US" altLang="ko-KR" sz="1000" dirty="0">
              <a:solidFill>
                <a:srgbClr val="85C01B"/>
              </a:solidFill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9"/>
              </a:rPr>
              <a:t>https://www.samsungsds.com/global/ko/support/insights/1196843_2284.html</a:t>
            </a:r>
            <a:endParaRPr lang="en-US" altLang="ko-KR" sz="1000" dirty="0">
              <a:solidFill>
                <a:srgbClr val="85C01B"/>
              </a:solidFill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10"/>
              </a:rPr>
              <a:t>https://becominghuman.ai/building-an-image-classifier-using-deep-learning-in-python-totally-from-a-beginners-perspective-be8dbaf22dd8</a:t>
            </a:r>
            <a:endParaRPr lang="en-US" altLang="ko-KR" sz="1000" dirty="0">
              <a:solidFill>
                <a:srgbClr val="85C01B"/>
              </a:solidFill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11"/>
              </a:rPr>
              <a:t>http://cs231n.github.io/transfer-learning/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12"/>
              </a:rPr>
              <a:t>http://cs231n.stanford.edu/slides/2018/cs231n_2018_lecture07.pdf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1000" dirty="0">
              <a:solidFill>
                <a:srgbClr val="85C01B"/>
              </a:solidFill>
            </a:endParaRPr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7105373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31515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Trebuchet MS"/>
              </a:rPr>
              <a:t>WEEK 1 REVIEW</a:t>
            </a:r>
            <a:endParaRPr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31515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dirty="0">
                <a:solidFill>
                  <a:schemeClr val="lt1"/>
                </a:solidFill>
                <a:latin typeface="Trebuchet MS" panose="020B0603020202020204" pitchFamily="34" charset="0"/>
              </a:rPr>
              <a:t>OVERFITTING</a:t>
            </a:r>
            <a:endParaRPr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420122"/>
      </p:ext>
    </p:extLst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159C9C6-FE2F-48D7-A633-D1AA3D2F4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579"/>
          <a:stretch/>
        </p:blipFill>
        <p:spPr>
          <a:xfrm>
            <a:off x="1707138" y="1652011"/>
            <a:ext cx="3879846" cy="345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F159C9C6-FE2F-48D7-A633-D1AA3D2F4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3773" y="1652011"/>
            <a:ext cx="7545252" cy="345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934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956756"/>
            <a:ext cx="3239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http://cs231n.stanford.edu/slides/2019/cs231n_2019_lecture08.pdf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D642F8BA-0B3C-41D1-B8F7-E401959D1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81" y="2397761"/>
            <a:ext cx="4102088" cy="25302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1F0A700B-2251-47BE-B6D5-231B714F6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1599" y="2397761"/>
            <a:ext cx="4793820" cy="2530212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5451E4A-D6B7-4D08-B1D7-C0940328BC6E}"/>
              </a:ext>
            </a:extLst>
          </p:cNvPr>
          <p:cNvSpPr/>
          <p:nvPr/>
        </p:nvSpPr>
        <p:spPr>
          <a:xfrm>
            <a:off x="7870613" y="2580640"/>
            <a:ext cx="792124" cy="34431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23442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956756"/>
            <a:ext cx="20794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http://cs231n.github.io/neural-networks-3/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:a16="http://schemas.microsoft.com/office/drawing/2014/main" xmlns="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Type of ‘overfitting’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Green :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little overfitting</a:t>
            </a:r>
            <a:b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</a:b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Model capacity is not high enough!</a:t>
            </a:r>
            <a:b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</a:br>
            <a:endParaRPr lang="en-US" altLang="ko-KR" sz="1800" b="1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Blue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: strong overfitting</a:t>
            </a:r>
            <a:b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</a:b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  <a:sym typeface="Wingdings" panose="05000000000000000000" pitchFamily="2" charset="2"/>
              </a:rPr>
              <a:t> Model’s complexity is too high!</a:t>
            </a: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/>
            </a:r>
            <a:b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</a:br>
            <a:endParaRPr lang="ko-KR" altLang="en-US"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2CD377D0-3DEE-436A-BB71-0ACFDE10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204" y="2030055"/>
            <a:ext cx="3433233" cy="285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1756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OVERFITTING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11FEB8C-16A3-4796-8CDA-F7C352119F8A}"/>
              </a:ext>
            </a:extLst>
          </p:cNvPr>
          <p:cNvSpPr/>
          <p:nvPr/>
        </p:nvSpPr>
        <p:spPr>
          <a:xfrm>
            <a:off x="0" y="5956756"/>
            <a:ext cx="207941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SzPct val="100000"/>
            </a:pPr>
            <a:r>
              <a:rPr lang="en-US" altLang="ko-KR" sz="800" dirty="0">
                <a:hlinkClick r:id="rId3"/>
              </a:rPr>
              <a:t>http://cs231n.github.io/neural-networks-3/</a:t>
            </a:r>
            <a:endParaRPr lang="en-US" altLang="ko-KR" sz="800" dirty="0">
              <a:solidFill>
                <a:srgbClr val="85C01B"/>
              </a:solidFill>
              <a:latin typeface="+mn-lt"/>
            </a:endParaRPr>
          </a:p>
        </p:txBody>
      </p:sp>
      <p:sp>
        <p:nvSpPr>
          <p:cNvPr id="7" name="Shape 268">
            <a:extLst>
              <a:ext uri="{FF2B5EF4-FFF2-40B4-BE49-F238E27FC236}">
                <a16:creationId xmlns:a16="http://schemas.microsoft.com/office/drawing/2014/main" xmlns="" id="{4A148070-48CF-4D00-B118-D0DB156AC4B1}"/>
              </a:ext>
            </a:extLst>
          </p:cNvPr>
          <p:cNvSpPr txBox="1">
            <a:spLocks/>
          </p:cNvSpPr>
          <p:nvPr/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How to solve the ‘overfitting’?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Regularization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Early stopping</a:t>
            </a:r>
          </a:p>
          <a:p>
            <a:pPr marL="1028695" lvl="1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Dropout</a:t>
            </a:r>
            <a:endParaRPr lang="ko-KR" altLang="en-US" sz="1800" b="1" dirty="0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96B3F6D3-4B84-4D98-AAC6-C0BE8242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4979" y="2875348"/>
            <a:ext cx="6369472" cy="160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554024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872</Words>
  <Application>Microsoft Office PowerPoint</Application>
  <PresentationFormat>Custom</PresentationFormat>
  <Paragraphs>238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MS PGothic</vt:lpstr>
      <vt:lpstr>Noto Sans Symbols</vt:lpstr>
      <vt:lpstr>Questrial</vt:lpstr>
      <vt:lpstr>맑은 고딕</vt:lpstr>
      <vt:lpstr>Arial</vt:lpstr>
      <vt:lpstr>Cambria Math</vt:lpstr>
      <vt:lpstr>Trebuchet MS</vt:lpstr>
      <vt:lpstr>Wingdings</vt:lpstr>
      <vt:lpstr>Title &amp; Bullet</vt:lpstr>
      <vt:lpstr>Title &amp; Bullet</vt:lpstr>
      <vt:lpstr>4_Title &amp; Bullet</vt:lpstr>
      <vt:lpstr>Computer Vision (2주차)</vt:lpstr>
      <vt:lpstr>DEEP LEARNING INSTITUTE</vt:lpstr>
      <vt:lpstr>PowerPoint Presentation</vt:lpstr>
      <vt:lpstr>WEEK 1 REVIEW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OVERFITTING</vt:lpstr>
      <vt:lpstr>Training, Validation, Test</vt:lpstr>
      <vt:lpstr>DATASET SPLIT</vt:lpstr>
      <vt:lpstr>BIG DATA</vt:lpstr>
      <vt:lpstr>BIG DATA</vt:lpstr>
      <vt:lpstr>BIG DATA</vt:lpstr>
      <vt:lpstr>BIG DATA</vt:lpstr>
      <vt:lpstr>Task 2 BIG DATA</vt:lpstr>
      <vt:lpstr>DEPLOYMENT</vt:lpstr>
      <vt:lpstr>DEPLOYMENT</vt:lpstr>
      <vt:lpstr>DEPLOYMENT</vt:lpstr>
      <vt:lpstr>DEPLOYMENT</vt:lpstr>
      <vt:lpstr>DEPLOYMENT</vt:lpstr>
      <vt:lpstr>Task 3 DEPLOYMENT</vt:lpstr>
      <vt:lpstr>TRANSFER LEARNING</vt:lpstr>
      <vt:lpstr>TRANSFER LEARNING</vt:lpstr>
      <vt:lpstr>TRANSFER LEARNING</vt:lpstr>
      <vt:lpstr>TRANSFER LEARNING</vt:lpstr>
      <vt:lpstr>TRANSFER LEARNING</vt:lpstr>
      <vt:lpstr>TRANSFER LEARNING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with DIGITS</dc:title>
  <dc:creator>김영곤</dc:creator>
  <cp:lastModifiedBy>김영곤</cp:lastModifiedBy>
  <cp:revision>200</cp:revision>
  <dcterms:modified xsi:type="dcterms:W3CDTF">2020-02-16T10:17:08Z</dcterms:modified>
</cp:coreProperties>
</file>